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87" r:id="rId2"/>
    <p:sldId id="301" r:id="rId3"/>
    <p:sldId id="290" r:id="rId4"/>
    <p:sldId id="299" r:id="rId5"/>
    <p:sldId id="298" r:id="rId6"/>
    <p:sldId id="291" r:id="rId7"/>
    <p:sldId id="289" r:id="rId8"/>
    <p:sldId id="293" r:id="rId9"/>
    <p:sldId id="295" r:id="rId10"/>
    <p:sldId id="294" r:id="rId11"/>
    <p:sldId id="297" r:id="rId12"/>
    <p:sldId id="258" r:id="rId13"/>
    <p:sldId id="261" r:id="rId14"/>
    <p:sldId id="266" r:id="rId15"/>
    <p:sldId id="267" r:id="rId16"/>
    <p:sldId id="303" r:id="rId17"/>
    <p:sldId id="311" r:id="rId18"/>
    <p:sldId id="312" r:id="rId19"/>
    <p:sldId id="313" r:id="rId20"/>
    <p:sldId id="314" r:id="rId21"/>
    <p:sldId id="315" r:id="rId22"/>
    <p:sldId id="317" r:id="rId23"/>
    <p:sldId id="316" r:id="rId24"/>
    <p:sldId id="263" r:id="rId25"/>
    <p:sldId id="286" r:id="rId26"/>
    <p:sldId id="285" r:id="rId27"/>
    <p:sldId id="264" r:id="rId28"/>
    <p:sldId id="271" r:id="rId29"/>
    <p:sldId id="269" r:id="rId30"/>
    <p:sldId id="272" r:id="rId31"/>
    <p:sldId id="270" r:id="rId32"/>
    <p:sldId id="273" r:id="rId33"/>
    <p:sldId id="275" r:id="rId34"/>
    <p:sldId id="274" r:id="rId35"/>
    <p:sldId id="276" r:id="rId36"/>
    <p:sldId id="265" r:id="rId37"/>
    <p:sldId id="278" r:id="rId38"/>
    <p:sldId id="277" r:id="rId39"/>
    <p:sldId id="279" r:id="rId40"/>
    <p:sldId id="280" r:id="rId41"/>
    <p:sldId id="281" r:id="rId42"/>
    <p:sldId id="282" r:id="rId43"/>
    <p:sldId id="283" r:id="rId44"/>
    <p:sldId id="284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262" r:id="rId53"/>
    <p:sldId id="302" r:id="rId54"/>
    <p:sldId id="292" r:id="rId55"/>
    <p:sldId id="300" r:id="rId56"/>
    <p:sldId id="256" r:id="rId57"/>
    <p:sldId id="260" r:id="rId58"/>
    <p:sldId id="296" r:id="rId59"/>
    <p:sldId id="259" r:id="rId60"/>
    <p:sldId id="288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89006" autoAdjust="0"/>
  </p:normalViewPr>
  <p:slideViewPr>
    <p:cSldViewPr snapToGrid="0">
      <p:cViewPr varScale="1">
        <p:scale>
          <a:sx n="99" d="100"/>
          <a:sy n="99" d="100"/>
        </p:scale>
        <p:origin x="8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EC3DB-8B98-4035-B7ED-30354FF98205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A94A2-9C44-4C1F-9ADA-C29CE30425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37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フレーム、決まった型にはめてシステムを設計する。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008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196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60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新しい技術・ニーズ</a:t>
            </a:r>
            <a:endParaRPr kumimoji="1" lang="en-US" altLang="ja-JP" dirty="0"/>
          </a:p>
          <a:p>
            <a:r>
              <a:rPr kumimoji="1" lang="ja-JP" altLang="en-US" dirty="0"/>
              <a:t>エンタープライズ向けのアプリケーション開発で必須条件となりうる項目をサポートしてくれる。</a:t>
            </a:r>
            <a:endParaRPr kumimoji="1" lang="en-US" altLang="ja-JP" dirty="0"/>
          </a:p>
          <a:p>
            <a:r>
              <a:rPr kumimoji="1" lang="ja-JP" altLang="en-US" dirty="0"/>
              <a:t>抑えるところは抑えつつ、新しい技術も貪欲に導入していく、バランスが取れたフレームワークになっている。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65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844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601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956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61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134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77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9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1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28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13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59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7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955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16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26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56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95209-6F5E-4567-AA9B-BD46C3F26A6D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43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real.co.jp/ls/service/openseminar/pivotal/p01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machi-n.github.io/core-spring-memo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machi-n.github.io/core-spring-memo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mamachi-n.github.io/core-spring-mem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imamachi-n.github.io/core-spring-memo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github.com/Imamachi-n/spring-boot2-react-material-ui-carlist-ap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github.com/Imamachi-n/spring-boot2-react-material-ui-carlist-app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s://github.com/Imamachi-n/spring-boot2-react-material-ui-carlist-app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spring-projects/spring-petclinic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callicoder/spring-security-react-ant-design-polls-app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dockersamples/atsea-sample-shop-app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-196850"/>
            <a:ext cx="9144000" cy="47879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42764" y="3876485"/>
            <a:ext cx="7793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研修の報告</a:t>
            </a:r>
            <a:endParaRPr kumimoji="1" lang="en-US" altLang="ja-JP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A112AC-8A00-45FA-9CA1-1D8D75A85BB5}"/>
              </a:ext>
            </a:extLst>
          </p:cNvPr>
          <p:cNvSpPr txBox="1"/>
          <p:nvPr/>
        </p:nvSpPr>
        <p:spPr>
          <a:xfrm>
            <a:off x="442764" y="4695635"/>
            <a:ext cx="236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今町 直登</a:t>
            </a:r>
            <a:endParaRPr kumimoji="1"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3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BC8CE3-2F94-4EDB-8C28-B58CE758A716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B3F4972-62AC-4CDB-9DD3-3D1C553A1201}"/>
              </a:ext>
            </a:extLst>
          </p:cNvPr>
          <p:cNvSpPr/>
          <p:nvPr/>
        </p:nvSpPr>
        <p:spPr>
          <a:xfrm>
            <a:off x="418507" y="94482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</a:p>
        </p:txBody>
      </p:sp>
      <p:pic>
        <p:nvPicPr>
          <p:cNvPr id="7" name="グラフィックス 6" descr="歯車 2 つ">
            <a:extLst>
              <a:ext uri="{FF2B5EF4-FFF2-40B4-BE49-F238E27FC236}">
                <a16:creationId xmlns:a16="http://schemas.microsoft.com/office/drawing/2014/main" id="{CD0AAE85-A2A5-404C-8272-6651CC36A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12" y="1282233"/>
            <a:ext cx="1459035" cy="1459035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AAD527D-68F0-4DC6-BCD2-F372EB4498FC}"/>
              </a:ext>
            </a:extLst>
          </p:cNvPr>
          <p:cNvSpPr/>
          <p:nvPr/>
        </p:nvSpPr>
        <p:spPr>
          <a:xfrm>
            <a:off x="516419" y="311062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/>
              <a:t>保守性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06492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・依存オブジェクトの注入（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・アスペクト指向プログラミング（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⇒モジュール間を疎結合化する仕組み・設計思想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1C0F345B-297A-4776-BD68-79C7BA948586}"/>
              </a:ext>
            </a:extLst>
          </p:cNvPr>
          <p:cNvSpPr/>
          <p:nvPr/>
        </p:nvSpPr>
        <p:spPr>
          <a:xfrm>
            <a:off x="418507" y="4163279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グラフィックス 23" descr="リサイクル">
            <a:extLst>
              <a:ext uri="{FF2B5EF4-FFF2-40B4-BE49-F238E27FC236}">
                <a16:creationId xmlns:a16="http://schemas.microsoft.com/office/drawing/2014/main" id="{DDD861EC-B6AA-4A1A-94A7-72E45BF6B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749" y="4622593"/>
            <a:ext cx="1241371" cy="1241371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7AC8061-2BD7-44A7-BC6A-CF674F8CACD3}"/>
              </a:ext>
            </a:extLst>
          </p:cNvPr>
          <p:cNvSpPr/>
          <p:nvPr/>
        </p:nvSpPr>
        <p:spPr>
          <a:xfrm>
            <a:off x="692154" y="6352881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技術の</a:t>
            </a:r>
            <a:r>
              <a:rPr lang="ja-JP" altLang="en-US" sz="2000" b="1" dirty="0"/>
              <a:t>汎用性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2D5B3DB-E91F-4CE1-BEBE-F533E841AC75}"/>
              </a:ext>
            </a:extLst>
          </p:cNvPr>
          <p:cNvSpPr/>
          <p:nvPr/>
        </p:nvSpPr>
        <p:spPr>
          <a:xfrm>
            <a:off x="3079073" y="4250696"/>
            <a:ext cx="614698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・学びが得られるフレームワーク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は、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ASP.NET Core (C#), Ruby on Rails (Ruby),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), 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(Java)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などの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多くのフレームワークで導入されている仕組み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は別言語・フレームワークを使った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アプリ開発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において基礎となる設計思想の１つ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865672-984B-417C-9910-B64A043E354C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の欠点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06492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・学習コストが高い</a:t>
            </a:r>
            <a:endParaRPr kumimoji="1" lang="en-US" altLang="ja-JP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⇒初学者にとって、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の概念を理解することが難しい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⇒単一のフレームワークではなく、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複数のコンポーネント（技術）の集合体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ID, AOP, Spring MVC, Spring Data, Spring Security, Maven, JUnit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と覚える必要のあるツールがいっぱい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5FEEC7DA-82B6-4686-8B24-B9F8E43C0F16}"/>
              </a:ext>
            </a:extLst>
          </p:cNvPr>
          <p:cNvSpPr/>
          <p:nvPr/>
        </p:nvSpPr>
        <p:spPr>
          <a:xfrm>
            <a:off x="418507" y="944823"/>
            <a:ext cx="2160000" cy="21600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6EF1DD-1340-4094-9B1E-48F054B00381}"/>
              </a:ext>
            </a:extLst>
          </p:cNvPr>
          <p:cNvSpPr/>
          <p:nvPr/>
        </p:nvSpPr>
        <p:spPr>
          <a:xfrm>
            <a:off x="772898" y="3110623"/>
            <a:ext cx="1467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学習コスト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4AE58B30-FB3B-47FF-9C64-FF046CDA86CB}"/>
              </a:ext>
            </a:extLst>
          </p:cNvPr>
          <p:cNvSpPr/>
          <p:nvPr/>
        </p:nvSpPr>
        <p:spPr>
          <a:xfrm>
            <a:off x="408924" y="3948373"/>
            <a:ext cx="2160000" cy="21600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195F83C-A345-4479-8E1C-EAC3AF0B527C}"/>
              </a:ext>
            </a:extLst>
          </p:cNvPr>
          <p:cNvSpPr/>
          <p:nvPr/>
        </p:nvSpPr>
        <p:spPr>
          <a:xfrm>
            <a:off x="763315" y="6114173"/>
            <a:ext cx="1467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技術選定の</a:t>
            </a:r>
            <a:endParaRPr lang="en-US" altLang="ja-JP" sz="2000" b="1" dirty="0"/>
          </a:p>
          <a:p>
            <a:pPr algn="ctr"/>
            <a:r>
              <a:rPr lang="ja-JP" altLang="en-US" sz="2000" b="1" dirty="0"/>
              <a:t>難しさ</a:t>
            </a:r>
          </a:p>
        </p:txBody>
      </p:sp>
      <p:pic>
        <p:nvPicPr>
          <p:cNvPr id="8" name="グラフィックス 7" descr="開いた本">
            <a:extLst>
              <a:ext uri="{FF2B5EF4-FFF2-40B4-BE49-F238E27FC236}">
                <a16:creationId xmlns:a16="http://schemas.microsoft.com/office/drawing/2014/main" id="{68E1715B-EC25-47AF-9ADF-5E69120F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118" y="1466267"/>
            <a:ext cx="1135975" cy="1135975"/>
          </a:xfrm>
          <a:prstGeom prst="rect">
            <a:avLst/>
          </a:prstGeom>
        </p:spPr>
      </p:pic>
      <p:pic>
        <p:nvPicPr>
          <p:cNvPr id="16" name="グラフィックス 15" descr="裁きの天秤">
            <a:extLst>
              <a:ext uri="{FF2B5EF4-FFF2-40B4-BE49-F238E27FC236}">
                <a16:creationId xmlns:a16="http://schemas.microsoft.com/office/drawing/2014/main" id="{8551D4A6-E5F9-4CA2-ABE6-39FDB50A5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118" y="4452608"/>
            <a:ext cx="1135975" cy="1135975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8B1C21-F425-409F-9206-5C624B3BB431}"/>
              </a:ext>
            </a:extLst>
          </p:cNvPr>
          <p:cNvSpPr/>
          <p:nvPr/>
        </p:nvSpPr>
        <p:spPr>
          <a:xfrm>
            <a:off x="3079074" y="3992323"/>
            <a:ext cx="614698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・要件・人員に合わせた技術選定が必要</a:t>
            </a:r>
            <a:endParaRPr kumimoji="1" lang="en-US" altLang="ja-JP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⇒単一の選択肢を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を提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供してくれる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わけではなく、自由度の高いフレームワーク。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⇒例えば、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アクセスの技術として、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JDBC, Spring Data JPA, 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MyBatis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Doma2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などの選択肢がある。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⇒要件・人員の技術力に応じて選択しなくてはならない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3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どうやって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を勉強するの？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8" y="1037452"/>
            <a:ext cx="824664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（１）書籍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・日本語の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の関連書籍はどれも情報が古く、最新の開発手法を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学ぶ上で不適切。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⇒すでにレガシーな設定方法（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）、セキュリティ脆弱性が報告されている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テンプレートエンジン（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）を例にしているなど。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e-Learning (Udemy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など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・ほとんどが英語の授業（新しいことを学ぶ上では敷居が高い）。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・レッスンの質にバラつきあり。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（３）</a:t>
            </a:r>
            <a:r>
              <a:rPr lang="en-US" altLang="ja-JP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lang="ja-JP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認定 </a:t>
            </a:r>
            <a:r>
              <a:rPr lang="en-US" altLang="ja-JP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lang="ja-JP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トレーニングコース（４日間）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・日本で３人ほどしかいないハイレベルな認定トレーナーのもと、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短期集中で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が学べる。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公式のコースで、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の最新の情報を体系的に学べる。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年夏リリースの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Framework v5.x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に対応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FEE80B4-0A2B-4308-8EC5-51DC3116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89" y="5061563"/>
            <a:ext cx="1748174" cy="171115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1CBB88-F190-4519-B62B-E98794DC693B}"/>
              </a:ext>
            </a:extLst>
          </p:cNvPr>
          <p:cNvSpPr/>
          <p:nvPr/>
        </p:nvSpPr>
        <p:spPr>
          <a:xfrm>
            <a:off x="1223695" y="53921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hlinkClick r:id="rId3"/>
              </a:rPr>
              <a:t>https://www.casareal.co.jp/ls/service/openseminar/pivotal/p016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014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CB6BBAF-B12B-4EC8-AB50-8AB3C2CAEACE}"/>
              </a:ext>
            </a:extLst>
          </p:cNvPr>
          <p:cNvGrpSpPr/>
          <p:nvPr/>
        </p:nvGrpSpPr>
        <p:grpSpPr>
          <a:xfrm>
            <a:off x="453138" y="2268593"/>
            <a:ext cx="8574552" cy="4197740"/>
            <a:chOff x="1023809" y="2981411"/>
            <a:chExt cx="8574552" cy="4197740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05244AEF-A024-4C1F-A085-BDA432EF9126}"/>
                </a:ext>
              </a:extLst>
            </p:cNvPr>
            <p:cNvSpPr txBox="1"/>
            <p:nvPr/>
          </p:nvSpPr>
          <p:spPr>
            <a:xfrm>
              <a:off x="1023809" y="2981411"/>
              <a:ext cx="8574552" cy="394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とは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依存オブジェクトの注入（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DI: Dependency Injection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5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アスペクト指向プログラミング（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AOP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 API</a:t>
              </a: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321229AB-62C6-44F5-BADF-693AEAB2DD73}"/>
                </a:ext>
              </a:extLst>
            </p:cNvPr>
            <p:cNvSpPr/>
            <p:nvPr/>
          </p:nvSpPr>
          <p:spPr>
            <a:xfrm>
              <a:off x="1417861" y="3352754"/>
              <a:ext cx="355738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複数のコンポーネントの集合体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Spring Boot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Spring Data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Spring Security</a:t>
              </a:r>
              <a:endPara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DFDB600-EB41-40EF-8575-05D31F2F3ABD}"/>
                </a:ext>
              </a:extLst>
            </p:cNvPr>
            <p:cNvSpPr/>
            <p:nvPr/>
          </p:nvSpPr>
          <p:spPr>
            <a:xfrm>
              <a:off x="1417861" y="4974484"/>
              <a:ext cx="7208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モジュールを疎結合に</a:t>
              </a:r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5C269A6-9719-4746-BE82-F4FD4EE2F2F6}"/>
                </a:ext>
              </a:extLst>
            </p:cNvPr>
            <p:cNvSpPr/>
            <p:nvPr/>
          </p:nvSpPr>
          <p:spPr>
            <a:xfrm>
              <a:off x="1417861" y="5870502"/>
              <a:ext cx="7855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横断的関心事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ログ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セキュリティ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例外処理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をビジネスロジックから分離</a:t>
              </a:r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5A4C82-3379-45EF-B761-1B38BB9B9CE9}"/>
                </a:ext>
              </a:extLst>
            </p:cNvPr>
            <p:cNvSpPr/>
            <p:nvPr/>
          </p:nvSpPr>
          <p:spPr>
            <a:xfrm>
              <a:off x="1417861" y="6809819"/>
              <a:ext cx="764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クライアントの多様化に対応・バックエンドとフロントエンドの分離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48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1BF60B7F-0BE9-442C-9751-BEEABB8C0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8" t="86568" r="45000"/>
          <a:stretch/>
        </p:blipFill>
        <p:spPr>
          <a:xfrm>
            <a:off x="4416711" y="2323952"/>
            <a:ext cx="1278468" cy="85416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4B05BBF-B440-4946-A8FC-1F71DD1D7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33" y="5243530"/>
            <a:ext cx="1115845" cy="111584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6718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複数のコンポーネントの集合体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63023" y="929477"/>
            <a:ext cx="671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は単一のフレームワークではなく、複数のコンポーネント（技術）の集合体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17B80B-FB2A-4BAA-A7BC-6915E335A958}"/>
              </a:ext>
            </a:extLst>
          </p:cNvPr>
          <p:cNvSpPr/>
          <p:nvPr/>
        </p:nvSpPr>
        <p:spPr>
          <a:xfrm>
            <a:off x="1941099" y="6155545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Cloud</a:t>
            </a:r>
            <a:endParaRPr lang="ja-JP" altLang="en-US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F2AF5A-9341-4754-8FC4-18D81519DB9F}"/>
              </a:ext>
            </a:extLst>
          </p:cNvPr>
          <p:cNvSpPr/>
          <p:nvPr/>
        </p:nvSpPr>
        <p:spPr>
          <a:xfrm>
            <a:off x="3220416" y="4622801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endParaRPr lang="ja-JP" altLang="en-US" b="1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480ABA-C60D-459B-AF69-68FAD33D0653}"/>
              </a:ext>
            </a:extLst>
          </p:cNvPr>
          <p:cNvSpPr/>
          <p:nvPr/>
        </p:nvSpPr>
        <p:spPr>
          <a:xfrm>
            <a:off x="4169493" y="3166159"/>
            <a:ext cx="166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AMQP</a:t>
            </a:r>
            <a:endParaRPr lang="ja-JP" altLang="en-US" b="1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998AB7E4-2691-4E3B-8C8F-C4D13F3745DF}"/>
              </a:ext>
            </a:extLst>
          </p:cNvPr>
          <p:cNvGrpSpPr/>
          <p:nvPr/>
        </p:nvGrpSpPr>
        <p:grpSpPr>
          <a:xfrm>
            <a:off x="6055548" y="3070037"/>
            <a:ext cx="1707092" cy="1341061"/>
            <a:chOff x="6055548" y="3070037"/>
            <a:chExt cx="1707092" cy="1341061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471B1BCE-FAB0-431E-BC49-2492D108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548" y="3070037"/>
              <a:ext cx="1707092" cy="971729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5F2F2CF-BA5F-4B07-A5B2-9B155F52E25E}"/>
                </a:ext>
              </a:extLst>
            </p:cNvPr>
            <p:cNvSpPr/>
            <p:nvPr/>
          </p:nvSpPr>
          <p:spPr>
            <a:xfrm>
              <a:off x="6091852" y="4041766"/>
              <a:ext cx="1620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Batch</a:t>
              </a:r>
              <a:endParaRPr lang="ja-JP" altLang="en-US" b="1" dirty="0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C102A6-3CA5-4255-880F-0390186A4C0F}"/>
              </a:ext>
            </a:extLst>
          </p:cNvPr>
          <p:cNvSpPr txBox="1"/>
          <p:nvPr/>
        </p:nvSpPr>
        <p:spPr>
          <a:xfrm>
            <a:off x="563023" y="1640018"/>
            <a:ext cx="7941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複数のコンポーネントを利用して、１つの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アプリケーションを組み上げるイメージ。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1314B688-F60B-48E8-881F-68B18DB04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16" y="4008636"/>
            <a:ext cx="1890262" cy="61416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9B5CB72-3E89-42DB-8041-557958B12EAE}"/>
              </a:ext>
            </a:extLst>
          </p:cNvPr>
          <p:cNvGrpSpPr/>
          <p:nvPr/>
        </p:nvGrpSpPr>
        <p:grpSpPr>
          <a:xfrm>
            <a:off x="669582" y="2897721"/>
            <a:ext cx="1890261" cy="1224130"/>
            <a:chOff x="451959" y="3065180"/>
            <a:chExt cx="1890261" cy="122413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9CD59FB-DB5C-4BAE-8CB6-23E8A7015D94}"/>
                </a:ext>
              </a:extLst>
            </p:cNvPr>
            <p:cNvSpPr/>
            <p:nvPr/>
          </p:nvSpPr>
          <p:spPr>
            <a:xfrm>
              <a:off x="451959" y="3919978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Security</a:t>
              </a:r>
              <a:endParaRPr lang="ja-JP" altLang="en-US" b="1" dirty="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3F870B6-E341-4BD0-BBE5-D1C73EAD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37" y="3065180"/>
              <a:ext cx="876181" cy="876181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CAD45EE-8415-4B8A-8CBD-D51921D2F2CB}"/>
              </a:ext>
            </a:extLst>
          </p:cNvPr>
          <p:cNvGrpSpPr/>
          <p:nvPr/>
        </p:nvGrpSpPr>
        <p:grpSpPr>
          <a:xfrm>
            <a:off x="2363513" y="2401015"/>
            <a:ext cx="1479892" cy="1225290"/>
            <a:chOff x="2363513" y="2401015"/>
            <a:chExt cx="1479892" cy="122529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C1CCCA3-FEC1-4BE1-8B96-DCA060ACC515}"/>
                </a:ext>
              </a:extLst>
            </p:cNvPr>
            <p:cNvSpPr/>
            <p:nvPr/>
          </p:nvSpPr>
          <p:spPr>
            <a:xfrm>
              <a:off x="2363513" y="3256973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Data</a:t>
              </a:r>
              <a:endParaRPr lang="ja-JP" altLang="en-US" b="1" dirty="0"/>
            </a:p>
          </p:txBody>
        </p: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AD16E36-6B44-4572-8BA8-9BFB6223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1" y="2401015"/>
              <a:ext cx="895350" cy="8953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43ECA75-684D-41CB-9EB3-49E86C3BA2F0}"/>
              </a:ext>
            </a:extLst>
          </p:cNvPr>
          <p:cNvGrpSpPr/>
          <p:nvPr/>
        </p:nvGrpSpPr>
        <p:grpSpPr>
          <a:xfrm>
            <a:off x="671437" y="4392629"/>
            <a:ext cx="1505540" cy="1168039"/>
            <a:chOff x="721772" y="4436082"/>
            <a:chExt cx="1505540" cy="116803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CCDB45-88A1-41AA-9600-2DE65CEC8703}"/>
                </a:ext>
              </a:extLst>
            </p:cNvPr>
            <p:cNvSpPr/>
            <p:nvPr/>
          </p:nvSpPr>
          <p:spPr>
            <a:xfrm>
              <a:off x="721772" y="523478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Boot</a:t>
              </a:r>
              <a:endParaRPr lang="ja-JP" altLang="en-US" b="1" dirty="0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6D4F2BE-FDD2-4587-8C98-5B9F86DA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7" y="4436082"/>
              <a:ext cx="858750" cy="858750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E674029-D618-4C03-AD48-69EA8F4E7A01}"/>
              </a:ext>
            </a:extLst>
          </p:cNvPr>
          <p:cNvGrpSpPr/>
          <p:nvPr/>
        </p:nvGrpSpPr>
        <p:grpSpPr>
          <a:xfrm>
            <a:off x="3971877" y="5339212"/>
            <a:ext cx="1659429" cy="1214914"/>
            <a:chOff x="3971877" y="5339212"/>
            <a:chExt cx="1659429" cy="121491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478775E-AFF2-4ED0-A80A-155355B35FC8}"/>
                </a:ext>
              </a:extLst>
            </p:cNvPr>
            <p:cNvSpPr/>
            <p:nvPr/>
          </p:nvSpPr>
          <p:spPr>
            <a:xfrm>
              <a:off x="3971877" y="6184794"/>
              <a:ext cx="1659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Social</a:t>
              </a:r>
              <a:endParaRPr lang="ja-JP" altLang="en-US" b="1" dirty="0"/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0A43AB2E-ABE3-461F-8B37-9D30B444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748" y="5339212"/>
              <a:ext cx="952500" cy="952500"/>
            </a:xfrm>
            <a:prstGeom prst="rect">
              <a:avLst/>
            </a:prstGeom>
          </p:spPr>
        </p:pic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0B174C9-458D-4581-A3E8-11839D97D127}"/>
              </a:ext>
            </a:extLst>
          </p:cNvPr>
          <p:cNvGrpSpPr/>
          <p:nvPr/>
        </p:nvGrpSpPr>
        <p:grpSpPr>
          <a:xfrm>
            <a:off x="5897492" y="4785571"/>
            <a:ext cx="1710725" cy="1479559"/>
            <a:chOff x="5897492" y="4785571"/>
            <a:chExt cx="1710725" cy="1479559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66A64BC-E09C-40F7-B35F-CB6FDDE7F760}"/>
                </a:ext>
              </a:extLst>
            </p:cNvPr>
            <p:cNvSpPr/>
            <p:nvPr/>
          </p:nvSpPr>
          <p:spPr>
            <a:xfrm>
              <a:off x="5897492" y="5895798"/>
              <a:ext cx="1710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Mobile</a:t>
              </a:r>
              <a:endParaRPr lang="ja-JP" altLang="en-US" b="1" dirty="0"/>
            </a:p>
          </p:txBody>
        </p:sp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36FD6895-0EEC-42CF-A388-1FABEFC5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920" y="4785571"/>
              <a:ext cx="1557867" cy="1168400"/>
            </a:xfrm>
            <a:prstGeom prst="rect">
              <a:avLst/>
            </a:prstGeom>
          </p:spPr>
        </p:pic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950B2E-344B-42A3-A72E-69A5BB7BB4FD}"/>
              </a:ext>
            </a:extLst>
          </p:cNvPr>
          <p:cNvSpPr txBox="1"/>
          <p:nvPr/>
        </p:nvSpPr>
        <p:spPr>
          <a:xfrm>
            <a:off x="7463173" y="6383557"/>
            <a:ext cx="150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ごく一部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41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1BF60B7F-0BE9-442C-9751-BEEABB8C0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8" t="86568" r="45000"/>
          <a:stretch/>
        </p:blipFill>
        <p:spPr>
          <a:xfrm>
            <a:off x="4416711" y="2323952"/>
            <a:ext cx="1278468" cy="85416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4B05BBF-B440-4946-A8FC-1F71DD1D7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33" y="5243530"/>
            <a:ext cx="1115845" cy="111584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6718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複数のコンポーネントの集合体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69463" y="1181532"/>
            <a:ext cx="671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それぞれの技術を学ぶのに、研修だと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～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日以上。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17B80B-FB2A-4BAA-A7BC-6915E335A958}"/>
              </a:ext>
            </a:extLst>
          </p:cNvPr>
          <p:cNvSpPr/>
          <p:nvPr/>
        </p:nvSpPr>
        <p:spPr>
          <a:xfrm>
            <a:off x="1941099" y="6155545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Cloud</a:t>
            </a:r>
            <a:endParaRPr lang="ja-JP" altLang="en-US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F2AF5A-9341-4754-8FC4-18D81519DB9F}"/>
              </a:ext>
            </a:extLst>
          </p:cNvPr>
          <p:cNvSpPr/>
          <p:nvPr/>
        </p:nvSpPr>
        <p:spPr>
          <a:xfrm>
            <a:off x="3220416" y="4622801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endParaRPr lang="ja-JP" altLang="en-US" b="1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480ABA-C60D-459B-AF69-68FAD33D0653}"/>
              </a:ext>
            </a:extLst>
          </p:cNvPr>
          <p:cNvSpPr/>
          <p:nvPr/>
        </p:nvSpPr>
        <p:spPr>
          <a:xfrm>
            <a:off x="4169493" y="3166159"/>
            <a:ext cx="166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AMQP</a:t>
            </a:r>
            <a:endParaRPr lang="ja-JP" altLang="en-US" b="1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998AB7E4-2691-4E3B-8C8F-C4D13F3745DF}"/>
              </a:ext>
            </a:extLst>
          </p:cNvPr>
          <p:cNvGrpSpPr/>
          <p:nvPr/>
        </p:nvGrpSpPr>
        <p:grpSpPr>
          <a:xfrm>
            <a:off x="6055548" y="3070037"/>
            <a:ext cx="1707092" cy="1341061"/>
            <a:chOff x="6055548" y="3070037"/>
            <a:chExt cx="1707092" cy="1341061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471B1BCE-FAB0-431E-BC49-2492D108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548" y="3070037"/>
              <a:ext cx="1707092" cy="971729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5F2F2CF-BA5F-4B07-A5B2-9B155F52E25E}"/>
                </a:ext>
              </a:extLst>
            </p:cNvPr>
            <p:cNvSpPr/>
            <p:nvPr/>
          </p:nvSpPr>
          <p:spPr>
            <a:xfrm>
              <a:off x="6091852" y="4041766"/>
              <a:ext cx="1620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Batch</a:t>
              </a:r>
              <a:endParaRPr lang="ja-JP" altLang="en-US" b="1" dirty="0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C102A6-3CA5-4255-880F-0390186A4C0F}"/>
              </a:ext>
            </a:extLst>
          </p:cNvPr>
          <p:cNvSpPr txBox="1"/>
          <p:nvPr/>
        </p:nvSpPr>
        <p:spPr>
          <a:xfrm>
            <a:off x="569463" y="1613476"/>
            <a:ext cx="8245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中でも重要なのが、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Boot, Spring Data, Spring Security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1314B688-F60B-48E8-881F-68B18DB04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16" y="4008636"/>
            <a:ext cx="1890262" cy="61416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9B5CB72-3E89-42DB-8041-557958B12EAE}"/>
              </a:ext>
            </a:extLst>
          </p:cNvPr>
          <p:cNvGrpSpPr/>
          <p:nvPr/>
        </p:nvGrpSpPr>
        <p:grpSpPr>
          <a:xfrm>
            <a:off x="669582" y="2897721"/>
            <a:ext cx="1890261" cy="1224130"/>
            <a:chOff x="451959" y="3065180"/>
            <a:chExt cx="1890261" cy="122413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9CD59FB-DB5C-4BAE-8CB6-23E8A7015D94}"/>
                </a:ext>
              </a:extLst>
            </p:cNvPr>
            <p:cNvSpPr/>
            <p:nvPr/>
          </p:nvSpPr>
          <p:spPr>
            <a:xfrm>
              <a:off x="451959" y="3919978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Security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3F870B6-E341-4BD0-BBE5-D1C73EAD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37" y="3065180"/>
              <a:ext cx="876181" cy="876181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CAD45EE-8415-4B8A-8CBD-D51921D2F2CB}"/>
              </a:ext>
            </a:extLst>
          </p:cNvPr>
          <p:cNvGrpSpPr/>
          <p:nvPr/>
        </p:nvGrpSpPr>
        <p:grpSpPr>
          <a:xfrm>
            <a:off x="2363513" y="2401015"/>
            <a:ext cx="1479892" cy="1225290"/>
            <a:chOff x="2363513" y="2401015"/>
            <a:chExt cx="1479892" cy="122529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C1CCCA3-FEC1-4BE1-8B96-DCA060ACC515}"/>
                </a:ext>
              </a:extLst>
            </p:cNvPr>
            <p:cNvSpPr/>
            <p:nvPr/>
          </p:nvSpPr>
          <p:spPr>
            <a:xfrm>
              <a:off x="2363513" y="3256973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Data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AD16E36-6B44-4572-8BA8-9BFB6223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1" y="2401015"/>
              <a:ext cx="895350" cy="8953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43ECA75-684D-41CB-9EB3-49E86C3BA2F0}"/>
              </a:ext>
            </a:extLst>
          </p:cNvPr>
          <p:cNvGrpSpPr/>
          <p:nvPr/>
        </p:nvGrpSpPr>
        <p:grpSpPr>
          <a:xfrm>
            <a:off x="671437" y="4392629"/>
            <a:ext cx="1505540" cy="1168039"/>
            <a:chOff x="721772" y="4436082"/>
            <a:chExt cx="1505540" cy="116803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CCDB45-88A1-41AA-9600-2DE65CEC8703}"/>
                </a:ext>
              </a:extLst>
            </p:cNvPr>
            <p:cNvSpPr/>
            <p:nvPr/>
          </p:nvSpPr>
          <p:spPr>
            <a:xfrm>
              <a:off x="721772" y="523478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Boot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6D4F2BE-FDD2-4587-8C98-5B9F86DA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7" y="4436082"/>
              <a:ext cx="858750" cy="858750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E674029-D618-4C03-AD48-69EA8F4E7A01}"/>
              </a:ext>
            </a:extLst>
          </p:cNvPr>
          <p:cNvGrpSpPr/>
          <p:nvPr/>
        </p:nvGrpSpPr>
        <p:grpSpPr>
          <a:xfrm>
            <a:off x="3971877" y="5339212"/>
            <a:ext cx="1659429" cy="1214914"/>
            <a:chOff x="3971877" y="5339212"/>
            <a:chExt cx="1659429" cy="121491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478775E-AFF2-4ED0-A80A-155355B35FC8}"/>
                </a:ext>
              </a:extLst>
            </p:cNvPr>
            <p:cNvSpPr/>
            <p:nvPr/>
          </p:nvSpPr>
          <p:spPr>
            <a:xfrm>
              <a:off x="3971877" y="6184794"/>
              <a:ext cx="1659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Social</a:t>
              </a:r>
              <a:endParaRPr lang="ja-JP" altLang="en-US" b="1" dirty="0"/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0A43AB2E-ABE3-461F-8B37-9D30B444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748" y="5339212"/>
              <a:ext cx="952500" cy="952500"/>
            </a:xfrm>
            <a:prstGeom prst="rect">
              <a:avLst/>
            </a:prstGeom>
          </p:spPr>
        </p:pic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0B174C9-458D-4581-A3E8-11839D97D127}"/>
              </a:ext>
            </a:extLst>
          </p:cNvPr>
          <p:cNvGrpSpPr/>
          <p:nvPr/>
        </p:nvGrpSpPr>
        <p:grpSpPr>
          <a:xfrm>
            <a:off x="5897492" y="4785571"/>
            <a:ext cx="1710725" cy="1479559"/>
            <a:chOff x="5897492" y="4785571"/>
            <a:chExt cx="1710725" cy="1479559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66A64BC-E09C-40F7-B35F-CB6FDDE7F760}"/>
                </a:ext>
              </a:extLst>
            </p:cNvPr>
            <p:cNvSpPr/>
            <p:nvPr/>
          </p:nvSpPr>
          <p:spPr>
            <a:xfrm>
              <a:off x="5897492" y="5895798"/>
              <a:ext cx="1710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Mobile</a:t>
              </a:r>
              <a:endParaRPr lang="ja-JP" altLang="en-US" b="1" dirty="0"/>
            </a:p>
          </p:txBody>
        </p:sp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36FD6895-0EEC-42CF-A388-1FABEFC5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920" y="4785571"/>
              <a:ext cx="1557867" cy="1168400"/>
            </a:xfrm>
            <a:prstGeom prst="rect">
              <a:avLst/>
            </a:prstGeom>
          </p:spPr>
        </p:pic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195E890-4436-4A88-895A-F414578C6EF7}"/>
              </a:ext>
            </a:extLst>
          </p:cNvPr>
          <p:cNvSpPr txBox="1"/>
          <p:nvPr/>
        </p:nvSpPr>
        <p:spPr>
          <a:xfrm>
            <a:off x="7463173" y="6383557"/>
            <a:ext cx="150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ごく一部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9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0F2B1438-BAA4-4826-A455-2F0CFE3387AF}"/>
              </a:ext>
            </a:extLst>
          </p:cNvPr>
          <p:cNvSpPr/>
          <p:nvPr/>
        </p:nvSpPr>
        <p:spPr>
          <a:xfrm>
            <a:off x="4642115" y="3558828"/>
            <a:ext cx="3625417" cy="3183262"/>
          </a:xfrm>
          <a:prstGeom prst="roundRect">
            <a:avLst>
              <a:gd name="adj" fmla="val 2028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E3032200-C764-4E1F-93D5-04EC9B3CFAC4}"/>
              </a:ext>
            </a:extLst>
          </p:cNvPr>
          <p:cNvSpPr/>
          <p:nvPr/>
        </p:nvSpPr>
        <p:spPr>
          <a:xfrm>
            <a:off x="905373" y="3558829"/>
            <a:ext cx="3625417" cy="3183262"/>
          </a:xfrm>
          <a:prstGeom prst="roundRect">
            <a:avLst>
              <a:gd name="adj" fmla="val 202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6718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Spring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による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アプリ開発がすぐに開始できる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3" y="1004283"/>
            <a:ext cx="7436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で必要となる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Java config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（設定ファイル）のかたまり。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Auto Configuration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jar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ファイル内で、本来は開発者側で用意する必要のある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Java Config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を、事前に用意してくれている。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 設定用クラスが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classpath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にあると、自動的に必要な設定を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　 読み込んでくれる。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43ECA75-684D-41CB-9EB3-49E86C3BA2F0}"/>
              </a:ext>
            </a:extLst>
          </p:cNvPr>
          <p:cNvGrpSpPr/>
          <p:nvPr/>
        </p:nvGrpSpPr>
        <p:grpSpPr>
          <a:xfrm>
            <a:off x="7465042" y="1128149"/>
            <a:ext cx="1505540" cy="1168039"/>
            <a:chOff x="721772" y="4436082"/>
            <a:chExt cx="1505540" cy="116803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CCDB45-88A1-41AA-9600-2DE65CEC8703}"/>
                </a:ext>
              </a:extLst>
            </p:cNvPr>
            <p:cNvSpPr/>
            <p:nvPr/>
          </p:nvSpPr>
          <p:spPr>
            <a:xfrm>
              <a:off x="721772" y="523478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Boot</a:t>
              </a:r>
              <a:endParaRPr lang="ja-JP" altLang="en-US" b="1" dirty="0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6D4F2BE-FDD2-4587-8C98-5B9F86DA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7" y="4436082"/>
              <a:ext cx="858750" cy="858750"/>
            </a:xfrm>
            <a:prstGeom prst="rect">
              <a:avLst/>
            </a:prstGeom>
          </p:spPr>
        </p:pic>
      </p:grpSp>
      <p:sp>
        <p:nvSpPr>
          <p:cNvPr id="37" name="四角形: メモ 36">
            <a:extLst>
              <a:ext uri="{FF2B5EF4-FFF2-40B4-BE49-F238E27FC236}">
                <a16:creationId xmlns:a16="http://schemas.microsoft.com/office/drawing/2014/main" id="{86AFF3D4-A866-44BB-9BC1-25CBCD1431E9}"/>
              </a:ext>
            </a:extLst>
          </p:cNvPr>
          <p:cNvSpPr/>
          <p:nvPr/>
        </p:nvSpPr>
        <p:spPr>
          <a:xfrm rot="10800000">
            <a:off x="2046229" y="4253731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四角形: メモ 50">
            <a:extLst>
              <a:ext uri="{FF2B5EF4-FFF2-40B4-BE49-F238E27FC236}">
                <a16:creationId xmlns:a16="http://schemas.microsoft.com/office/drawing/2014/main" id="{319F7D95-8336-4027-A789-70687C7082E4}"/>
              </a:ext>
            </a:extLst>
          </p:cNvPr>
          <p:cNvSpPr/>
          <p:nvPr/>
        </p:nvSpPr>
        <p:spPr>
          <a:xfrm rot="10800000">
            <a:off x="2198629" y="4406131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67C7473E-1C90-427B-BEDE-1CBC5EA284B4}"/>
              </a:ext>
            </a:extLst>
          </p:cNvPr>
          <p:cNvGrpSpPr/>
          <p:nvPr/>
        </p:nvGrpSpPr>
        <p:grpSpPr>
          <a:xfrm>
            <a:off x="2308085" y="4558531"/>
            <a:ext cx="1049866" cy="1028609"/>
            <a:chOff x="5096937" y="1632295"/>
            <a:chExt cx="1049866" cy="1028609"/>
          </a:xfrm>
        </p:grpSpPr>
        <p:sp>
          <p:nvSpPr>
            <p:cNvPr id="54" name="四角形: メモ 53">
              <a:extLst>
                <a:ext uri="{FF2B5EF4-FFF2-40B4-BE49-F238E27FC236}">
                  <a16:creationId xmlns:a16="http://schemas.microsoft.com/office/drawing/2014/main" id="{5A42395F-616B-4DE9-B884-FDF3FEA2513D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3122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2096219-F865-4737-85F3-7FB594F31FFF}"/>
                </a:ext>
              </a:extLst>
            </p:cNvPr>
            <p:cNvSpPr txBox="1"/>
            <p:nvPr/>
          </p:nvSpPr>
          <p:spPr>
            <a:xfrm>
              <a:off x="5096937" y="1911543"/>
              <a:ext cx="104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</a:p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</a:p>
          </p:txBody>
        </p: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8FC9F3C-BB08-4AF8-9AC7-852010B758A2}"/>
              </a:ext>
            </a:extLst>
          </p:cNvPr>
          <p:cNvSpPr/>
          <p:nvPr/>
        </p:nvSpPr>
        <p:spPr>
          <a:xfrm>
            <a:off x="1407311" y="5713988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たくさんの設定ファイル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（すべて自作）</a:t>
            </a:r>
            <a:endParaRPr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34BE9604-37D9-422F-9391-DD1ECE377F6A}"/>
              </a:ext>
            </a:extLst>
          </p:cNvPr>
          <p:cNvSpPr/>
          <p:nvPr/>
        </p:nvSpPr>
        <p:spPr>
          <a:xfrm>
            <a:off x="4302413" y="4719902"/>
            <a:ext cx="694273" cy="5624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0D88AFB9-AB35-4A39-A0A4-9360D7C6887B}"/>
              </a:ext>
            </a:extLst>
          </p:cNvPr>
          <p:cNvGrpSpPr/>
          <p:nvPr/>
        </p:nvGrpSpPr>
        <p:grpSpPr>
          <a:xfrm>
            <a:off x="6955521" y="4546761"/>
            <a:ext cx="1049866" cy="1028609"/>
            <a:chOff x="5096937" y="1632295"/>
            <a:chExt cx="1049866" cy="1028609"/>
          </a:xfrm>
        </p:grpSpPr>
        <p:sp>
          <p:nvSpPr>
            <p:cNvPr id="57" name="四角形: メモ 56">
              <a:extLst>
                <a:ext uri="{FF2B5EF4-FFF2-40B4-BE49-F238E27FC236}">
                  <a16:creationId xmlns:a16="http://schemas.microsoft.com/office/drawing/2014/main" id="{68B7F551-3DE7-4BEE-941C-21CFA48FCA95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3122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B4AC308B-671A-4B77-A88D-1A4CFB01099A}"/>
                </a:ext>
              </a:extLst>
            </p:cNvPr>
            <p:cNvSpPr txBox="1"/>
            <p:nvPr/>
          </p:nvSpPr>
          <p:spPr>
            <a:xfrm>
              <a:off x="5096937" y="1911543"/>
              <a:ext cx="104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</a:p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</a:p>
          </p:txBody>
        </p:sp>
      </p:grp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1953AA97-6890-4069-A17F-4E4D043AB501}"/>
              </a:ext>
            </a:extLst>
          </p:cNvPr>
          <p:cNvSpPr/>
          <p:nvPr/>
        </p:nvSpPr>
        <p:spPr>
          <a:xfrm>
            <a:off x="5273886" y="5754110"/>
            <a:ext cx="25442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必要な設定を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が読み込む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側で生成）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AF8921E-F477-46A4-B626-3D2D5FC6E352}"/>
              </a:ext>
            </a:extLst>
          </p:cNvPr>
          <p:cNvSpPr/>
          <p:nvPr/>
        </p:nvSpPr>
        <p:spPr>
          <a:xfrm>
            <a:off x="1266401" y="370496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従来の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endParaRPr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E3310EEB-1F67-410B-AF57-0A9AD52F49D5}"/>
              </a:ext>
            </a:extLst>
          </p:cNvPr>
          <p:cNvSpPr/>
          <p:nvPr/>
        </p:nvSpPr>
        <p:spPr>
          <a:xfrm>
            <a:off x="5702052" y="3705727"/>
            <a:ext cx="1505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endParaRPr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四角形: メモ 62">
            <a:extLst>
              <a:ext uri="{FF2B5EF4-FFF2-40B4-BE49-F238E27FC236}">
                <a16:creationId xmlns:a16="http://schemas.microsoft.com/office/drawing/2014/main" id="{FAA1026A-0B9A-4A04-AA2C-56CCAF3DD643}"/>
              </a:ext>
            </a:extLst>
          </p:cNvPr>
          <p:cNvSpPr/>
          <p:nvPr/>
        </p:nvSpPr>
        <p:spPr>
          <a:xfrm rot="10800000">
            <a:off x="5177903" y="4323474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四角形: メモ 63">
            <a:extLst>
              <a:ext uri="{FF2B5EF4-FFF2-40B4-BE49-F238E27FC236}">
                <a16:creationId xmlns:a16="http://schemas.microsoft.com/office/drawing/2014/main" id="{D1361786-5E88-469A-A416-486A4BA9CA03}"/>
              </a:ext>
            </a:extLst>
          </p:cNvPr>
          <p:cNvSpPr/>
          <p:nvPr/>
        </p:nvSpPr>
        <p:spPr>
          <a:xfrm rot="10800000">
            <a:off x="5330303" y="4475874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01C00CC8-1DE9-429A-920D-717BD170ACCE}"/>
              </a:ext>
            </a:extLst>
          </p:cNvPr>
          <p:cNvGrpSpPr/>
          <p:nvPr/>
        </p:nvGrpSpPr>
        <p:grpSpPr>
          <a:xfrm>
            <a:off x="5439759" y="4628274"/>
            <a:ext cx="1049866" cy="1028609"/>
            <a:chOff x="5096937" y="1632295"/>
            <a:chExt cx="1049866" cy="1028609"/>
          </a:xfrm>
        </p:grpSpPr>
        <p:sp>
          <p:nvSpPr>
            <p:cNvPr id="66" name="四角形: メモ 65">
              <a:extLst>
                <a:ext uri="{FF2B5EF4-FFF2-40B4-BE49-F238E27FC236}">
                  <a16:creationId xmlns:a16="http://schemas.microsoft.com/office/drawing/2014/main" id="{028313C0-AF19-4D90-AE4E-1016670C6282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3122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0E28F274-89CC-487B-B52F-BCE6D3AD4B27}"/>
                </a:ext>
              </a:extLst>
            </p:cNvPr>
            <p:cNvSpPr txBox="1"/>
            <p:nvPr/>
          </p:nvSpPr>
          <p:spPr>
            <a:xfrm>
              <a:off x="5096937" y="1911543"/>
              <a:ext cx="104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</a:p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</a:p>
          </p:txBody>
        </p:sp>
      </p:grp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5D93D4B-E282-4FC2-A9C0-68B507CBD703}"/>
              </a:ext>
            </a:extLst>
          </p:cNvPr>
          <p:cNvCxnSpPr>
            <a:cxnSpLocks/>
          </p:cNvCxnSpPr>
          <p:nvPr/>
        </p:nvCxnSpPr>
        <p:spPr>
          <a:xfrm flipV="1">
            <a:off x="6503859" y="5162807"/>
            <a:ext cx="396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13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4" y="1004283"/>
            <a:ext cx="6747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データベースの違いを吸収し、同じ方法によるデータアクセスを可能にする。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⇒データベースの種類の違いさえも吸収。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RDB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も同様に扱えるように。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ボイラープレートを減らして、可読性の高いコードへ。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271812B-F681-4391-88DC-806B611FC33A}"/>
              </a:ext>
            </a:extLst>
          </p:cNvPr>
          <p:cNvSpPr/>
          <p:nvPr/>
        </p:nvSpPr>
        <p:spPr>
          <a:xfrm>
            <a:off x="1062507" y="3416390"/>
            <a:ext cx="6747136" cy="2857880"/>
          </a:xfrm>
          <a:prstGeom prst="roundRect">
            <a:avLst>
              <a:gd name="adj" fmla="val 34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0719869-841E-4C13-80D1-BDF619651B0D}"/>
              </a:ext>
            </a:extLst>
          </p:cNvPr>
          <p:cNvGrpSpPr/>
          <p:nvPr/>
        </p:nvGrpSpPr>
        <p:grpSpPr>
          <a:xfrm>
            <a:off x="7083620" y="1128149"/>
            <a:ext cx="1479892" cy="1225290"/>
            <a:chOff x="2363513" y="2401015"/>
            <a:chExt cx="1479892" cy="1225290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51B2C442-7EC8-46AB-B87C-7E43E6691848}"/>
                </a:ext>
              </a:extLst>
            </p:cNvPr>
            <p:cNvSpPr/>
            <p:nvPr/>
          </p:nvSpPr>
          <p:spPr>
            <a:xfrm>
              <a:off x="2363513" y="3256973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Data</a:t>
              </a:r>
              <a:endParaRPr lang="ja-JP" altLang="en-US" b="1" dirty="0"/>
            </a:p>
          </p:txBody>
        </p:sp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07C2D9CD-72BB-4848-8489-87E4761DC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1" y="2401015"/>
              <a:ext cx="895350" cy="895350"/>
            </a:xfrm>
            <a:prstGeom prst="rect">
              <a:avLst/>
            </a:prstGeom>
          </p:spPr>
        </p:pic>
      </p:grp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55119739-3687-44EE-B5C2-4D6E6A151F1E}"/>
              </a:ext>
            </a:extLst>
          </p:cNvPr>
          <p:cNvSpPr/>
          <p:nvPr/>
        </p:nvSpPr>
        <p:spPr>
          <a:xfrm>
            <a:off x="1242810" y="4162157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JPA</a:t>
            </a:r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ED339119-0B21-48A5-A66D-D61DE18C1974}"/>
              </a:ext>
            </a:extLst>
          </p:cNvPr>
          <p:cNvSpPr/>
          <p:nvPr/>
        </p:nvSpPr>
        <p:spPr>
          <a:xfrm>
            <a:off x="4468969" y="4162156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073E3FFE-18F5-4B8F-8C6A-0145F7E0FCE9}"/>
              </a:ext>
            </a:extLst>
          </p:cNvPr>
          <p:cNvSpPr/>
          <p:nvPr/>
        </p:nvSpPr>
        <p:spPr>
          <a:xfrm>
            <a:off x="1242809" y="5017392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D28355E5-16CA-4FDC-BD77-E158161D42AF}"/>
              </a:ext>
            </a:extLst>
          </p:cNvPr>
          <p:cNvSpPr/>
          <p:nvPr/>
        </p:nvSpPr>
        <p:spPr>
          <a:xfrm>
            <a:off x="4468969" y="5017391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JDBC Extensions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B6672C-E38E-4D0D-9F0F-F50FB456573F}"/>
              </a:ext>
            </a:extLst>
          </p:cNvPr>
          <p:cNvSpPr/>
          <p:nvPr/>
        </p:nvSpPr>
        <p:spPr>
          <a:xfrm>
            <a:off x="3513418" y="3544561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  <a:endParaRPr kumimoji="1" lang="ja-JP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6497FC-64D3-458D-B2FC-4C09AE8BD0FA}"/>
              </a:ext>
            </a:extLst>
          </p:cNvPr>
          <p:cNvSpPr/>
          <p:nvPr/>
        </p:nvSpPr>
        <p:spPr>
          <a:xfrm>
            <a:off x="6432792" y="58456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などなど</a:t>
            </a:r>
          </a:p>
        </p:txBody>
      </p:sp>
    </p:spTree>
    <p:extLst>
      <p:ext uri="{BB962C8B-B14F-4D97-AF65-F5344CB8AC3E}">
        <p14:creationId xmlns:p14="http://schemas.microsoft.com/office/powerpoint/2010/main" val="383107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4" y="1004283"/>
            <a:ext cx="674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ボイラープレートを減らして、可読性の高いコードへ。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EAE44F-8642-456A-9E48-C1416CAD1769}"/>
              </a:ext>
            </a:extLst>
          </p:cNvPr>
          <p:cNvSpPr/>
          <p:nvPr/>
        </p:nvSpPr>
        <p:spPr>
          <a:xfrm>
            <a:off x="58652" y="1624905"/>
            <a:ext cx="9026695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List&lt;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findByLastName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ArrayList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&lt;&gt;();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1600" dirty="0">
                <a:solidFill>
                  <a:srgbClr val="C3E88D"/>
                </a:solidFill>
                <a:latin typeface="Consolas" panose="020B0609020204030204" pitchFamily="49" charset="0"/>
              </a:rPr>
              <a:t>select </a:t>
            </a:r>
            <a:r>
              <a:rPr lang="en-US" altLang="ja-JP" sz="1600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dirty="0">
                <a:solidFill>
                  <a:srgbClr val="C3E88D"/>
                </a:solidFill>
                <a:latin typeface="Consolas" panose="020B0609020204030204" pitchFamily="49" charset="0"/>
              </a:rPr>
              <a:t>, age from PERSON where </a:t>
            </a:r>
            <a:r>
              <a:rPr lang="en-US" altLang="ja-JP" sz="1600" dirty="0" err="1">
                <a:solidFill>
                  <a:srgbClr val="C3E88D"/>
                </a:solidFill>
                <a:latin typeface="Consolas" panose="020B0609020204030204" pitchFamily="49" charset="0"/>
              </a:rPr>
              <a:t>last_name</a:t>
            </a:r>
            <a:r>
              <a:rPr lang="en-US" altLang="ja-JP" sz="1600" dirty="0">
                <a:solidFill>
                  <a:srgbClr val="C3E88D"/>
                </a:solidFill>
                <a:latin typeface="Consolas" panose="020B0609020204030204" pitchFamily="49" charset="0"/>
              </a:rPr>
              <a:t> = ?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";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conn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PerparedStatement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conn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prepareStatement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)){</a:t>
            </a:r>
          </a:p>
          <a:p>
            <a:pPr lvl="2"/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setString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b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ResultSet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executeQuery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()){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next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()){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add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getString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("</a:t>
            </a:r>
            <a:r>
              <a:rPr lang="en-US" altLang="ja-JP" sz="1600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"),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...));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catch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SQLException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F78C6C"/>
                </a:solidFill>
                <a:latin typeface="Consolas" panose="020B0609020204030204" pitchFamily="49" charset="0"/>
              </a:rPr>
              <a:t>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i="1" dirty="0">
                <a:solidFill>
                  <a:srgbClr val="4A4A4A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/* </a:t>
            </a:r>
            <a:r>
              <a:rPr lang="ja-JP" altLang="en-US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エラー処理 *</a:t>
            </a:r>
            <a:r>
              <a:rPr lang="en-US" altLang="ja-JP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endParaRPr lang="ja-JP" alt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ja-JP" altLang="en-US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ja-JP" altLang="en-US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0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4" y="1004283"/>
            <a:ext cx="674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ボイラープレートを減らして、可読性の高いコードへ。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EAE44F-8642-456A-9E48-C1416CAD1769}"/>
              </a:ext>
            </a:extLst>
          </p:cNvPr>
          <p:cNvSpPr/>
          <p:nvPr/>
        </p:nvSpPr>
        <p:spPr>
          <a:xfrm>
            <a:off x="58652" y="1624905"/>
            <a:ext cx="9026695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List&lt;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findByLastName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ArrayList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&lt;&gt;();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b="1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 err="1">
                <a:solidFill>
                  <a:srgbClr val="EEFFFF"/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1600" b="1" dirty="0">
                <a:solidFill>
                  <a:srgbClr val="C3E88D"/>
                </a:solidFill>
                <a:latin typeface="Consolas" panose="020B0609020204030204" pitchFamily="49" charset="0"/>
              </a:rPr>
              <a:t>select </a:t>
            </a:r>
            <a:r>
              <a:rPr lang="en-US" altLang="ja-JP" sz="1600" b="1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b="1" dirty="0">
                <a:solidFill>
                  <a:srgbClr val="C3E88D"/>
                </a:solidFill>
                <a:latin typeface="Consolas" panose="020B0609020204030204" pitchFamily="49" charset="0"/>
              </a:rPr>
              <a:t>, age from PERSON where </a:t>
            </a:r>
            <a:r>
              <a:rPr lang="en-US" altLang="ja-JP" sz="1600" b="1" dirty="0" err="1">
                <a:solidFill>
                  <a:srgbClr val="C3E88D"/>
                </a:solidFill>
                <a:latin typeface="Consolas" panose="020B0609020204030204" pitchFamily="49" charset="0"/>
              </a:rPr>
              <a:t>last_name</a:t>
            </a:r>
            <a:r>
              <a:rPr lang="en-US" altLang="ja-JP" sz="1600" b="1" dirty="0">
                <a:solidFill>
                  <a:srgbClr val="C3E88D"/>
                </a:solidFill>
                <a:latin typeface="Consolas" panose="020B0609020204030204" pitchFamily="49" charset="0"/>
              </a:rPr>
              <a:t> = ?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";</a:t>
            </a:r>
            <a:endParaRPr lang="en-US" altLang="ja-JP" sz="1600" b="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(Connection conn =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dataSource.getConnection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PerparedStatement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conn.prepareStatement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)){</a:t>
            </a:r>
          </a:p>
          <a:p>
            <a:pPr lvl="2"/>
            <a:endParaRPr lang="en-US" altLang="ja-JP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ps.setString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(1,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b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ResultSet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ps.executeQuery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()){</a:t>
            </a:r>
          </a:p>
          <a:p>
            <a:pPr lvl="3"/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rs.next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()){</a:t>
            </a:r>
          </a:p>
          <a:p>
            <a:pPr lvl="3"/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600" b="1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b="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b="1" dirty="0" err="1">
                <a:solidFill>
                  <a:srgbClr val="82AAFF"/>
                </a:solidFill>
                <a:latin typeface="Consolas" panose="020B0609020204030204" pitchFamily="49" charset="0"/>
              </a:rPr>
              <a:t>add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b="1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82AA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b="1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b="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b="1" dirty="0" err="1">
                <a:solidFill>
                  <a:srgbClr val="82AAFF"/>
                </a:solidFill>
                <a:latin typeface="Consolas" panose="020B0609020204030204" pitchFamily="49" charset="0"/>
              </a:rPr>
              <a:t>getString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("</a:t>
            </a:r>
            <a:r>
              <a:rPr lang="en-US" altLang="ja-JP" sz="1600" b="1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"),</a:t>
            </a:r>
            <a:r>
              <a:rPr lang="en-US" altLang="ja-JP" sz="1600" b="1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...));</a:t>
            </a:r>
            <a:endParaRPr lang="en-US" altLang="ja-JP" sz="1600" b="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SQLException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e){</a:t>
            </a:r>
          </a:p>
          <a:p>
            <a:pPr lvl="1"/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/* </a:t>
            </a:r>
            <a:r>
              <a:rPr lang="ja-JP" altLang="en-US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エラー処理 *</a:t>
            </a: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endParaRPr lang="ja-JP" altLang="en-US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ja-JP" altLang="en-US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br>
              <a:rPr lang="ja-JP" altLang="en-US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DEA35A-8AF5-40C7-B9D3-8CC3FDC9204F}"/>
              </a:ext>
            </a:extLst>
          </p:cNvPr>
          <p:cNvSpPr txBox="1"/>
          <p:nvPr/>
        </p:nvSpPr>
        <p:spPr>
          <a:xfrm>
            <a:off x="3373513" y="5580576"/>
            <a:ext cx="5487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その他のコードはいつも同じ内容になる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⇒ボイラープレート部分を削減したい！</a:t>
            </a:r>
            <a:endParaRPr kumimoji="1" lang="en-US" altLang="ja-JP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CB6BBAF-B12B-4EC8-AB50-8AB3C2CAEACE}"/>
              </a:ext>
            </a:extLst>
          </p:cNvPr>
          <p:cNvGrpSpPr/>
          <p:nvPr/>
        </p:nvGrpSpPr>
        <p:grpSpPr>
          <a:xfrm>
            <a:off x="639883" y="1785637"/>
            <a:ext cx="8574552" cy="4386115"/>
            <a:chOff x="1023809" y="2981411"/>
            <a:chExt cx="8574552" cy="4386115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05244AEF-A024-4C1F-A085-BDA432EF9126}"/>
                </a:ext>
              </a:extLst>
            </p:cNvPr>
            <p:cNvSpPr txBox="1"/>
            <p:nvPr/>
          </p:nvSpPr>
          <p:spPr>
            <a:xfrm>
              <a:off x="1023809" y="2981411"/>
              <a:ext cx="8574552" cy="4101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なぜフレームワークが必要なのか？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なぜ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なのか？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5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どうやって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を学ぶのか？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について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研修を通して得たもの</a:t>
              </a: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321229AB-62C6-44F5-BADF-693AEAB2DD73}"/>
                </a:ext>
              </a:extLst>
            </p:cNvPr>
            <p:cNvSpPr/>
            <p:nvPr/>
          </p:nvSpPr>
          <p:spPr>
            <a:xfrm>
              <a:off x="1407509" y="3352245"/>
              <a:ext cx="24032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社内システムの課題</a:t>
              </a:r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DFDB600-EB41-40EF-8575-05D31F2F3ABD}"/>
                </a:ext>
              </a:extLst>
            </p:cNvPr>
            <p:cNvSpPr/>
            <p:nvPr/>
          </p:nvSpPr>
          <p:spPr>
            <a:xfrm>
              <a:off x="1407508" y="4248658"/>
              <a:ext cx="7208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を使うメリット・特徴</a:t>
              </a:r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5C269A6-9719-4746-BE82-F4FD4EE2F2F6}"/>
                </a:ext>
              </a:extLst>
            </p:cNvPr>
            <p:cNvSpPr/>
            <p:nvPr/>
          </p:nvSpPr>
          <p:spPr>
            <a:xfrm>
              <a:off x="1407508" y="5144676"/>
              <a:ext cx="7855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書籍、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e-learning</a:t>
              </a:r>
              <a:r>
                <a:rPr kumimoji="1" lang="ja-JP" alt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研修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5A4C82-3379-45EF-B761-1B38BB9B9CE9}"/>
                </a:ext>
              </a:extLst>
            </p:cNvPr>
            <p:cNvSpPr/>
            <p:nvPr/>
          </p:nvSpPr>
          <p:spPr>
            <a:xfrm>
              <a:off x="1407508" y="6083993"/>
              <a:ext cx="332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簡単な紹介（時間があれば）</a:t>
              </a:r>
              <a:endParaRPr kumimoji="1" lang="ja-JP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4C9BD21-440D-4C3A-818F-552EC19EC897}"/>
                </a:ext>
              </a:extLst>
            </p:cNvPr>
            <p:cNvSpPr/>
            <p:nvPr/>
          </p:nvSpPr>
          <p:spPr>
            <a:xfrm>
              <a:off x="1407508" y="6998194"/>
              <a:ext cx="5827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書籍や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e-Learning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では得られない、貴重な体験・学び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73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42AD0C5-BE90-41AE-BA8A-E0FC98CB16C1}"/>
              </a:ext>
            </a:extLst>
          </p:cNvPr>
          <p:cNvSpPr/>
          <p:nvPr/>
        </p:nvSpPr>
        <p:spPr>
          <a:xfrm>
            <a:off x="212876" y="1023060"/>
            <a:ext cx="869608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interface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CB6B"/>
                </a:solidFill>
                <a:latin typeface="Consolas" panose="020B0609020204030204" pitchFamily="49" charset="0"/>
              </a:rPr>
              <a:t>CrudRepository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Serializable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											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3E88D"/>
                </a:solidFill>
                <a:latin typeface="Consolas" panose="020B0609020204030204" pitchFamily="49" charset="0"/>
              </a:rPr>
              <a:t>Repository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save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78C6C"/>
                </a:solidFill>
                <a:latin typeface="Consolas" panose="020B0609020204030204" pitchFamily="49" charset="0"/>
              </a:rPr>
              <a:t>entity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C792EA"/>
                </a:solidFill>
                <a:latin typeface="Consolas" panose="020B0609020204030204" pitchFamily="49" charset="0"/>
              </a:rPr>
              <a:t>Iterable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save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C792EA"/>
                </a:solidFill>
                <a:latin typeface="Consolas" panose="020B0609020204030204" pitchFamily="49" charset="0"/>
              </a:rPr>
              <a:t>Iterable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78C6C"/>
                </a:solidFill>
                <a:latin typeface="Consolas" panose="020B0609020204030204" pitchFamily="49" charset="0"/>
              </a:rPr>
              <a:t>entities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findOne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78C6C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C792EA"/>
                </a:solidFill>
                <a:latin typeface="Consolas" panose="020B0609020204030204" pitchFamily="49" charset="0"/>
              </a:rPr>
              <a:t>Iterable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findAll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b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id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entity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deleteAll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}</a:t>
            </a:r>
            <a:endParaRPr lang="en-US" altLang="ja-JP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F1B82F4-DDB1-4F8C-A9AC-FDB8CF8EDC9F}"/>
              </a:ext>
            </a:extLst>
          </p:cNvPr>
          <p:cNvSpPr/>
          <p:nvPr/>
        </p:nvSpPr>
        <p:spPr>
          <a:xfrm>
            <a:off x="484997" y="5777488"/>
            <a:ext cx="8174006" cy="945283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CA6BFEE-EB3A-41F8-81A2-5274CF3E04FE}"/>
              </a:ext>
            </a:extLst>
          </p:cNvPr>
          <p:cNvSpPr/>
          <p:nvPr/>
        </p:nvSpPr>
        <p:spPr>
          <a:xfrm>
            <a:off x="657063" y="5896186"/>
            <a:ext cx="7829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CrudRepository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インターフェースを実装したクラスから、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への</a:t>
            </a:r>
            <a:r>
              <a:rPr kumimoji="1" lang="ja-JP" alt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参照・登録・削除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がメソッドを呼び出すだけで可能となる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99886A-2EE0-4BF9-8C86-8FE926C5F1E8}"/>
              </a:ext>
            </a:extLst>
          </p:cNvPr>
          <p:cNvSpPr/>
          <p:nvPr/>
        </p:nvSpPr>
        <p:spPr>
          <a:xfrm>
            <a:off x="212876" y="4663583"/>
            <a:ext cx="888422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interface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CB6B"/>
                </a:solidFill>
                <a:latin typeface="Consolas" panose="020B0609020204030204" pitchFamily="49" charset="0"/>
              </a:rPr>
              <a:t>PersonRepository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C3E88D"/>
                </a:solidFill>
                <a:latin typeface="Consolas" panose="020B0609020204030204" pitchFamily="49" charset="0"/>
              </a:rPr>
              <a:t>CrudRepository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Car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Long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	List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Car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findByLastName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78C6C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2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例外処理も簡単に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54B50D-0A8D-4484-B327-C0AF6AA3ACAE}"/>
              </a:ext>
            </a:extLst>
          </p:cNvPr>
          <p:cNvSpPr txBox="1"/>
          <p:nvPr/>
        </p:nvSpPr>
        <p:spPr>
          <a:xfrm>
            <a:off x="742172" y="1250262"/>
            <a:ext cx="7427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例外発生時は、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SQLException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をラップした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が呼ばれる。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SQLException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よりも詳細な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sub-Exception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が吐かれる。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の違いによるエラーコードの差異は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が吸収。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DE6CB7F-5896-482A-A40D-50F093351BA6}"/>
              </a:ext>
            </a:extLst>
          </p:cNvPr>
          <p:cNvSpPr/>
          <p:nvPr/>
        </p:nvSpPr>
        <p:spPr>
          <a:xfrm>
            <a:off x="2712142" y="3429000"/>
            <a:ext cx="3757816" cy="945283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249B12F9-1C3F-4219-A03A-76B51ED9441D}"/>
              </a:ext>
            </a:extLst>
          </p:cNvPr>
          <p:cNvSpPr/>
          <p:nvPr/>
        </p:nvSpPr>
        <p:spPr>
          <a:xfrm>
            <a:off x="230128" y="4960442"/>
            <a:ext cx="2923425" cy="870746"/>
          </a:xfrm>
          <a:prstGeom prst="roundRect">
            <a:avLst>
              <a:gd name="adj" fmla="val 74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CleanupFailure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48F7848-6EA2-4614-B658-D69A654937C6}"/>
              </a:ext>
            </a:extLst>
          </p:cNvPr>
          <p:cNvSpPr/>
          <p:nvPr/>
        </p:nvSpPr>
        <p:spPr>
          <a:xfrm>
            <a:off x="3207007" y="4960442"/>
            <a:ext cx="2764394" cy="870746"/>
          </a:xfrm>
          <a:prstGeom prst="roundRect">
            <a:avLst>
              <a:gd name="adj" fmla="val 74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DataIntegirty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F814B15C-8D8F-451D-94EE-E7255B721D4A}"/>
              </a:ext>
            </a:extLst>
          </p:cNvPr>
          <p:cNvSpPr/>
          <p:nvPr/>
        </p:nvSpPr>
        <p:spPr>
          <a:xfrm>
            <a:off x="6024855" y="4960442"/>
            <a:ext cx="2923425" cy="870746"/>
          </a:xfrm>
          <a:prstGeom prst="roundRect">
            <a:avLst>
              <a:gd name="adj" fmla="val 74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Xxxxxx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492B901-9676-4F16-A20C-AEDE4E65D2B8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flipH="1">
            <a:off x="4589204" y="4374283"/>
            <a:ext cx="1846" cy="586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9ACF7D3-4067-4D66-8CED-897BE92E96E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691841" y="4374283"/>
            <a:ext cx="2899209" cy="586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E76DAFC-168C-453D-9E19-00E2FC3A8104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4591050" y="4374283"/>
            <a:ext cx="2895518" cy="586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276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アプリケーション側でのセキュリティ設定を可能にする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54B50D-0A8D-4484-B327-C0AF6AA3ACAE}"/>
              </a:ext>
            </a:extLst>
          </p:cNvPr>
          <p:cNvSpPr txBox="1"/>
          <p:nvPr/>
        </p:nvSpPr>
        <p:spPr>
          <a:xfrm>
            <a:off x="741451" y="994163"/>
            <a:ext cx="7295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クラス（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DispatcherServlet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）に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を渡す前にセキュリティフィルタリング（認証・認可などの処理）を行う。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E7764A3-8458-4A84-9627-FE94B3385A56}"/>
              </a:ext>
            </a:extLst>
          </p:cNvPr>
          <p:cNvGrpSpPr/>
          <p:nvPr/>
        </p:nvGrpSpPr>
        <p:grpSpPr>
          <a:xfrm>
            <a:off x="808425" y="2378977"/>
            <a:ext cx="7161514" cy="3856476"/>
            <a:chOff x="788953" y="1033135"/>
            <a:chExt cx="7161514" cy="3856476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AC7FEF66-16D9-45DD-B61D-189A7F676644}"/>
                </a:ext>
              </a:extLst>
            </p:cNvPr>
            <p:cNvSpPr/>
            <p:nvPr/>
          </p:nvSpPr>
          <p:spPr>
            <a:xfrm>
              <a:off x="788953" y="1528609"/>
              <a:ext cx="806248" cy="670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Web User</a:t>
              </a:r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371B1DE-143B-4883-AC74-5D0590DCF65F}"/>
                </a:ext>
              </a:extLst>
            </p:cNvPr>
            <p:cNvSpPr/>
            <p:nvPr/>
          </p:nvSpPr>
          <p:spPr>
            <a:xfrm>
              <a:off x="5281279" y="1528608"/>
              <a:ext cx="1846083" cy="670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DispatcherServlet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75CC60A-40D7-460A-AA0C-7789A263C211}"/>
                </a:ext>
              </a:extLst>
            </p:cNvPr>
            <p:cNvSpPr/>
            <p:nvPr/>
          </p:nvSpPr>
          <p:spPr>
            <a:xfrm>
              <a:off x="2514992" y="1528608"/>
              <a:ext cx="2226287" cy="670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DelegatingFilterProxy</a:t>
              </a:r>
              <a:endParaRPr kumimoji="1" lang="ja-JP" altLang="en-US" dirty="0"/>
            </a:p>
          </p:txBody>
        </p: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887557A6-69BD-45F6-A8BE-FEE960306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201" y="2003854"/>
              <a:ext cx="9197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781480A-EA04-48A2-9696-DB0457021974}"/>
                </a:ext>
              </a:extLst>
            </p:cNvPr>
            <p:cNvSpPr txBox="1"/>
            <p:nvPr/>
          </p:nvSpPr>
          <p:spPr>
            <a:xfrm>
              <a:off x="1532779" y="2010988"/>
              <a:ext cx="1044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/>
                <a:t>Response</a:t>
              </a:r>
              <a:endParaRPr kumimoji="1" lang="ja-JP" altLang="en-US" sz="1600" b="1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CC9500C-2ECB-4B7A-9B0D-E7F314E15C53}"/>
                </a:ext>
              </a:extLst>
            </p:cNvPr>
            <p:cNvSpPr txBox="1"/>
            <p:nvPr/>
          </p:nvSpPr>
          <p:spPr>
            <a:xfrm>
              <a:off x="1532779" y="1406339"/>
              <a:ext cx="1044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/>
                <a:t>Request</a:t>
              </a:r>
              <a:endParaRPr kumimoji="1" lang="ja-JP" altLang="en-US" sz="1600" b="1" dirty="0"/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CE0728D-EE7B-4B70-BB2C-5DEFEBBC94A2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00" y="1762361"/>
              <a:ext cx="9197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ED3F5DDD-88AF-4A85-B728-7796C4D1404A}"/>
                </a:ext>
              </a:extLst>
            </p:cNvPr>
            <p:cNvSpPr/>
            <p:nvPr/>
          </p:nvSpPr>
          <p:spPr>
            <a:xfrm>
              <a:off x="2514991" y="2730163"/>
              <a:ext cx="3719383" cy="45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SpringSecurityFilterChain</a:t>
              </a:r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6D71EDCE-DFBA-4090-8EF6-F6B8B6592A67}"/>
                </a:ext>
              </a:extLst>
            </p:cNvPr>
            <p:cNvSpPr/>
            <p:nvPr/>
          </p:nvSpPr>
          <p:spPr>
            <a:xfrm>
              <a:off x="2514991" y="3566584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Filter</a:t>
              </a:r>
            </a:p>
            <a:p>
              <a:pPr algn="ctr"/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1FAEDA99-2CDA-4FDB-8F39-0E52A0B1C1DD}"/>
                </a:ext>
              </a:extLst>
            </p:cNvPr>
            <p:cNvSpPr/>
            <p:nvPr/>
          </p:nvSpPr>
          <p:spPr>
            <a:xfrm>
              <a:off x="3533665" y="3566583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Filter</a:t>
              </a:r>
            </a:p>
            <a:p>
              <a:pPr algn="ctr"/>
              <a:r>
                <a:rPr kumimoji="1" lang="en-US" altLang="ja-JP" dirty="0"/>
                <a:t>2</a:t>
              </a:r>
              <a:endParaRPr kumimoji="1" lang="ja-JP" altLang="en-US" dirty="0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14178C7C-CD32-406F-A22F-6FC85BBC1A2F}"/>
                </a:ext>
              </a:extLst>
            </p:cNvPr>
            <p:cNvSpPr/>
            <p:nvPr/>
          </p:nvSpPr>
          <p:spPr>
            <a:xfrm>
              <a:off x="4552339" y="3566582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…</a:t>
              </a:r>
              <a:endParaRPr kumimoji="1" lang="ja-JP" altLang="en-US" dirty="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A94A8589-038E-4BCF-A53A-44C414AF9188}"/>
                </a:ext>
              </a:extLst>
            </p:cNvPr>
            <p:cNvSpPr/>
            <p:nvPr/>
          </p:nvSpPr>
          <p:spPr>
            <a:xfrm>
              <a:off x="5544153" y="3566582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Filter</a:t>
              </a:r>
            </a:p>
            <a:p>
              <a:pPr algn="ctr"/>
              <a:r>
                <a:rPr kumimoji="1" lang="en-US" altLang="ja-JP" dirty="0"/>
                <a:t>N</a:t>
              </a:r>
              <a:endParaRPr kumimoji="1" lang="ja-JP" altLang="en-US" dirty="0"/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E9E541E0-17E9-4E56-B643-9B709FE08B76}"/>
                </a:ext>
              </a:extLst>
            </p:cNvPr>
            <p:cNvCxnSpPr>
              <a:cxnSpLocks/>
            </p:cNvCxnSpPr>
            <p:nvPr/>
          </p:nvCxnSpPr>
          <p:spPr>
            <a:xfrm>
              <a:off x="4741279" y="1762361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EFA99685-6B72-4D0B-9CAC-92D2E8EE1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1279" y="1986314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6D28CA64-2734-46E1-B0AF-1F7A5192FD08}"/>
                </a:ext>
              </a:extLst>
            </p:cNvPr>
            <p:cNvCxnSpPr>
              <a:cxnSpLocks/>
            </p:cNvCxnSpPr>
            <p:nvPr/>
          </p:nvCxnSpPr>
          <p:spPr>
            <a:xfrm>
              <a:off x="3205212" y="2180265"/>
              <a:ext cx="0" cy="5914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C924B3DC-9FE6-4D74-855E-BE9443BC5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0568" y="2199315"/>
              <a:ext cx="0" cy="5308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A83C410E-FB6B-47BD-ADFD-2BE1B30DB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94420" y="2180265"/>
              <a:ext cx="0" cy="5914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58CD0C-2733-4A48-A4AF-B68F9D962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9776" y="2199315"/>
              <a:ext cx="0" cy="5308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7DFEC627-32B0-4AB8-9526-BF6BA0E49A8C}"/>
                </a:ext>
              </a:extLst>
            </p:cNvPr>
            <p:cNvCxnSpPr>
              <a:cxnSpLocks/>
            </p:cNvCxnSpPr>
            <p:nvPr/>
          </p:nvCxnSpPr>
          <p:spPr>
            <a:xfrm>
              <a:off x="7127362" y="1762361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DDF926ED-7495-4F2C-ABCB-7555E3538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7362" y="1986314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F3D9BEEF-5F71-439E-B9BC-180C5241B818}"/>
                </a:ext>
              </a:extLst>
            </p:cNvPr>
            <p:cNvCxnSpPr>
              <a:cxnSpLocks/>
            </p:cNvCxnSpPr>
            <p:nvPr/>
          </p:nvCxnSpPr>
          <p:spPr>
            <a:xfrm>
              <a:off x="2760846" y="3166913"/>
              <a:ext cx="0" cy="3996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60568196-8A14-4D7F-9440-8C33C66CD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6202" y="3185963"/>
              <a:ext cx="0" cy="3806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61298238-7D1F-48B1-A23E-A1241C4AA855}"/>
                </a:ext>
              </a:extLst>
            </p:cNvPr>
            <p:cNvCxnSpPr>
              <a:cxnSpLocks/>
            </p:cNvCxnSpPr>
            <p:nvPr/>
          </p:nvCxnSpPr>
          <p:spPr>
            <a:xfrm>
              <a:off x="5781575" y="3157387"/>
              <a:ext cx="0" cy="3996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1924F1C9-6B0B-4991-8A27-CF1B72113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6931" y="3176437"/>
              <a:ext cx="0" cy="3806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4D924D79-B378-4913-B9E1-C83C94C35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411" y="3788832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D681C356-37B3-4C43-9687-2C0AB3B880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5108" y="3934820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AC7C87C-2B15-423B-BEF5-4AEF881C4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6736" y="3780039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5DB573B4-3892-42C2-98B6-763B9A11E5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1433" y="3926027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C40D40D9-93C1-4E60-A25D-0815F4C6A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061" y="3771246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891DC78-8835-4C57-9A63-176E69E509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7758" y="3917234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四角形: 角を丸くする 46">
              <a:extLst>
                <a:ext uri="{FF2B5EF4-FFF2-40B4-BE49-F238E27FC236}">
                  <a16:creationId xmlns:a16="http://schemas.microsoft.com/office/drawing/2014/main" id="{F3B0D70C-C42B-4E87-BD76-41690D6C030D}"/>
                </a:ext>
              </a:extLst>
            </p:cNvPr>
            <p:cNvSpPr/>
            <p:nvPr/>
          </p:nvSpPr>
          <p:spPr>
            <a:xfrm>
              <a:off x="2289084" y="2524315"/>
              <a:ext cx="4159813" cy="1778167"/>
            </a:xfrm>
            <a:prstGeom prst="roundRect">
              <a:avLst>
                <a:gd name="adj" fmla="val 3307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BDF9FD0-C91D-45D2-A2A2-6D511AE869FC}"/>
                </a:ext>
              </a:extLst>
            </p:cNvPr>
            <p:cNvSpPr txBox="1"/>
            <p:nvPr/>
          </p:nvSpPr>
          <p:spPr>
            <a:xfrm>
              <a:off x="2539045" y="4358172"/>
              <a:ext cx="3623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 err="1">
                  <a:latin typeface="+mn-ea"/>
                </a:rPr>
                <a:t>SpringApplicationContext</a:t>
              </a:r>
              <a:endParaRPr kumimoji="1" lang="ja-JP" altLang="en-US" sz="2000" b="1" dirty="0">
                <a:latin typeface="+mn-ea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C430446-4D8B-4A91-AF77-302F5617C2A9}"/>
                </a:ext>
              </a:extLst>
            </p:cNvPr>
            <p:cNvSpPr txBox="1"/>
            <p:nvPr/>
          </p:nvSpPr>
          <p:spPr>
            <a:xfrm>
              <a:off x="3068362" y="1093508"/>
              <a:ext cx="3623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latin typeface="+mn-ea"/>
                </a:rPr>
                <a:t>Servlet Container</a:t>
              </a:r>
              <a:endParaRPr kumimoji="1" lang="ja-JP" altLang="en-US" sz="2000" b="1" dirty="0">
                <a:latin typeface="+mn-ea"/>
              </a:endParaRPr>
            </a:p>
          </p:txBody>
        </p: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58F57E46-0454-4571-ABC4-DF355029081C}"/>
                </a:ext>
              </a:extLst>
            </p:cNvPr>
            <p:cNvSpPr/>
            <p:nvPr/>
          </p:nvSpPr>
          <p:spPr>
            <a:xfrm>
              <a:off x="1849440" y="1033135"/>
              <a:ext cx="6101027" cy="3856476"/>
            </a:xfrm>
            <a:prstGeom prst="roundRect">
              <a:avLst>
                <a:gd name="adj" fmla="val 3307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543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アプリケーション側でのセキュリティ設定を可能にする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2D1BD03-8610-4D9F-88CA-ECAED3936717}"/>
              </a:ext>
            </a:extLst>
          </p:cNvPr>
          <p:cNvSpPr/>
          <p:nvPr/>
        </p:nvSpPr>
        <p:spPr>
          <a:xfrm>
            <a:off x="182101" y="2729583"/>
            <a:ext cx="875763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protected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void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F08D49"/>
                </a:solidFill>
                <a:latin typeface="source-code-pro"/>
              </a:rPr>
              <a:t>configure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 err="1">
                <a:solidFill>
                  <a:srgbClr val="FFFFFF"/>
                </a:solidFill>
                <a:latin typeface="source-code-pro"/>
              </a:rPr>
              <a:t>HttpSecurity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http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throws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Exception 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{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http</a:t>
            </a: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authorizeRequests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mvcMatchers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"/signup"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,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"/about"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permitAll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mvcMatchers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"/accounts/edit*"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hasRole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"ADMIN"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		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mvcMatchers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"/accounts/**"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hasAnyRole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"USER"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,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"ADMIN"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anyRequest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().</a:t>
            </a:r>
            <a:r>
              <a:rPr lang="en-US" altLang="ja-JP" dirty="0">
                <a:solidFill>
                  <a:srgbClr val="F08D49"/>
                </a:solidFill>
                <a:latin typeface="source-code-pro"/>
              </a:rPr>
              <a:t>authenticated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();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}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endParaRPr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DB66CD6-6048-40D7-BFBB-2FD37D790379}"/>
              </a:ext>
            </a:extLst>
          </p:cNvPr>
          <p:cNvSpPr txBox="1"/>
          <p:nvPr/>
        </p:nvSpPr>
        <p:spPr>
          <a:xfrm>
            <a:off x="741451" y="994163"/>
            <a:ext cx="73014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を導入した時点で、すべてのファイルへのアクセスに認可が必要となる。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以下の例のように、どのユーザにどのディレクトリへの　アクセス権限を付与するか設定する。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17271A-C6D3-4B5E-A1D9-372936B2457C}"/>
              </a:ext>
            </a:extLst>
          </p:cNvPr>
          <p:cNvSpPr/>
          <p:nvPr/>
        </p:nvSpPr>
        <p:spPr>
          <a:xfrm>
            <a:off x="182100" y="5776262"/>
            <a:ext cx="875763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auth</a:t>
            </a:r>
          </a:p>
          <a:p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	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inMemoryAuthentication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passwordEncoder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new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 err="1">
                <a:solidFill>
                  <a:srgbClr val="F8C555"/>
                </a:solidFill>
                <a:latin typeface="source-code-pro"/>
              </a:rPr>
              <a:t>BCryptPasswordEncoder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F08D49"/>
                </a:solidFill>
                <a:latin typeface="source-code-pro"/>
              </a:rPr>
              <a:t>12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));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endParaRPr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65F52C-E001-407B-80A6-80084B3E695C}"/>
              </a:ext>
            </a:extLst>
          </p:cNvPr>
          <p:cNvSpPr/>
          <p:nvPr/>
        </p:nvSpPr>
        <p:spPr>
          <a:xfrm>
            <a:off x="741451" y="5063320"/>
            <a:ext cx="7198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BASIC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認証（例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. 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にユーザ・パスワードを保存）の場合、　　パスワードをハッシュ化するためのメソッドも用意されている。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83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7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依存オブジェクトの注入（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DI: Dependency Injection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モジュールを疎結合に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ABD965F-BC0E-4D67-878E-B24BCF9F3DD5}"/>
              </a:ext>
            </a:extLst>
          </p:cNvPr>
          <p:cNvSpPr/>
          <p:nvPr/>
        </p:nvSpPr>
        <p:spPr>
          <a:xfrm>
            <a:off x="934915" y="2318201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E54FE90-1B5D-405D-885A-A0A2F92DF07E}"/>
              </a:ext>
            </a:extLst>
          </p:cNvPr>
          <p:cNvSpPr/>
          <p:nvPr/>
        </p:nvSpPr>
        <p:spPr>
          <a:xfrm>
            <a:off x="1654915" y="3578201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E1E5B269-37E3-4C53-80DC-98841196C888}"/>
              </a:ext>
            </a:extLst>
          </p:cNvPr>
          <p:cNvSpPr/>
          <p:nvPr/>
        </p:nvSpPr>
        <p:spPr>
          <a:xfrm>
            <a:off x="1909844" y="3299068"/>
            <a:ext cx="524407" cy="6141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F0705FC-A5DE-4E22-8ED8-98FE3A32C6F8}"/>
              </a:ext>
            </a:extLst>
          </p:cNvPr>
          <p:cNvSpPr txBox="1"/>
          <p:nvPr/>
        </p:nvSpPr>
        <p:spPr>
          <a:xfrm>
            <a:off x="1654915" y="284886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FA6352-1C60-491F-9EAD-CED6B604E7E9}"/>
              </a:ext>
            </a:extLst>
          </p:cNvPr>
          <p:cNvSpPr txBox="1"/>
          <p:nvPr/>
        </p:nvSpPr>
        <p:spPr>
          <a:xfrm>
            <a:off x="1654915" y="414532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40FED46-9643-4DC8-9FF8-5A2241D9563E}"/>
              </a:ext>
            </a:extLst>
          </p:cNvPr>
          <p:cNvSpPr txBox="1"/>
          <p:nvPr/>
        </p:nvSpPr>
        <p:spPr>
          <a:xfrm>
            <a:off x="2410209" y="3376606"/>
            <a:ext cx="73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new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5EE10E-241A-444F-BF40-C0176C21DD9D}"/>
              </a:ext>
            </a:extLst>
          </p:cNvPr>
          <p:cNvSpPr txBox="1"/>
          <p:nvPr/>
        </p:nvSpPr>
        <p:spPr>
          <a:xfrm>
            <a:off x="1016347" y="1735938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u="sng" dirty="0">
                <a:latin typeface="+mn-ea"/>
              </a:rPr>
              <a:t>従来の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9D9EEF-6618-41A8-BCD8-7378C795ED6A}"/>
              </a:ext>
            </a:extLst>
          </p:cNvPr>
          <p:cNvSpPr txBox="1"/>
          <p:nvPr/>
        </p:nvSpPr>
        <p:spPr>
          <a:xfrm>
            <a:off x="4784013" y="1735938"/>
            <a:ext cx="2882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u="sng" dirty="0">
                <a:latin typeface="+mn-ea"/>
              </a:rPr>
              <a:t>DI</a:t>
            </a:r>
            <a:r>
              <a:rPr kumimoji="1" lang="ja-JP" altLang="en-US" sz="2000" b="1" u="sng" dirty="0">
                <a:latin typeface="+mn-ea"/>
              </a:rPr>
              <a:t>を使った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E44B51E2-61A5-49D9-9C17-074D5181FDEE}"/>
              </a:ext>
            </a:extLst>
          </p:cNvPr>
          <p:cNvSpPr/>
          <p:nvPr/>
        </p:nvSpPr>
        <p:spPr>
          <a:xfrm>
            <a:off x="4429844" y="2318201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7EB4C993-5A5B-429A-B853-3C3D6439EAB3}"/>
              </a:ext>
            </a:extLst>
          </p:cNvPr>
          <p:cNvSpPr/>
          <p:nvPr/>
        </p:nvSpPr>
        <p:spPr>
          <a:xfrm>
            <a:off x="7426046" y="3065323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18DDC34D-AB19-43D9-95F4-69468A2A2F24}"/>
              </a:ext>
            </a:extLst>
          </p:cNvPr>
          <p:cNvSpPr/>
          <p:nvPr/>
        </p:nvSpPr>
        <p:spPr>
          <a:xfrm rot="5400000">
            <a:off x="6858039" y="3211841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3A37664-8E80-4CAD-9D32-80069D2261C8}"/>
              </a:ext>
            </a:extLst>
          </p:cNvPr>
          <p:cNvSpPr txBox="1"/>
          <p:nvPr/>
        </p:nvSpPr>
        <p:spPr>
          <a:xfrm>
            <a:off x="5145332" y="284886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19646F-8B0F-4D15-975B-7FD925218840}"/>
              </a:ext>
            </a:extLst>
          </p:cNvPr>
          <p:cNvSpPr txBox="1"/>
          <p:nvPr/>
        </p:nvSpPr>
        <p:spPr>
          <a:xfrm>
            <a:off x="7426046" y="363244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4568F3-18ED-4576-9E1E-CCFAE0B576E3}"/>
              </a:ext>
            </a:extLst>
          </p:cNvPr>
          <p:cNvSpPr txBox="1"/>
          <p:nvPr/>
        </p:nvSpPr>
        <p:spPr>
          <a:xfrm>
            <a:off x="6531419" y="3933535"/>
            <a:ext cx="12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+mn-ea"/>
              </a:rPr>
              <a:t>Injection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33AE080-C426-44C6-A53A-7A0C47387F25}"/>
              </a:ext>
            </a:extLst>
          </p:cNvPr>
          <p:cNvSpPr/>
          <p:nvPr/>
        </p:nvSpPr>
        <p:spPr>
          <a:xfrm>
            <a:off x="811103" y="5790368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203B38-DA7A-463C-8EC3-21EC4C469A55}"/>
              </a:ext>
            </a:extLst>
          </p:cNvPr>
          <p:cNvSpPr/>
          <p:nvPr/>
        </p:nvSpPr>
        <p:spPr>
          <a:xfrm>
            <a:off x="985715" y="5927096"/>
            <a:ext cx="7142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必要なインスタンス（依存性）を</a:t>
            </a:r>
            <a:r>
              <a:rPr lang="ja-JP" altLang="en-US" sz="2000" b="1" u="sng" dirty="0">
                <a:solidFill>
                  <a:schemeClr val="bg1"/>
                </a:solidFill>
              </a:rPr>
              <a:t>外から代入</a:t>
            </a:r>
            <a:r>
              <a:rPr lang="ja-JP" altLang="en-US" sz="2000" b="1" dirty="0">
                <a:solidFill>
                  <a:schemeClr val="bg1"/>
                </a:solidFill>
              </a:rPr>
              <a:t>すること。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2D10A25-A126-45E8-A2A9-48F6AE54ADC8}"/>
              </a:ext>
            </a:extLst>
          </p:cNvPr>
          <p:cNvSpPr txBox="1"/>
          <p:nvPr/>
        </p:nvSpPr>
        <p:spPr>
          <a:xfrm>
            <a:off x="784197" y="1075188"/>
            <a:ext cx="442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とはデザインパターンの１つ。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7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7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依存オブジェクトの注入（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DI: Dependency Injection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モジュールを疎結合に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81CD2B-4AC8-4650-A216-5F23E79F88E1}"/>
              </a:ext>
            </a:extLst>
          </p:cNvPr>
          <p:cNvSpPr txBox="1"/>
          <p:nvPr/>
        </p:nvSpPr>
        <p:spPr>
          <a:xfrm>
            <a:off x="985715" y="4929413"/>
            <a:ext cx="6683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の動作は、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ClassB</a:t>
            </a:r>
            <a:r>
              <a:rPr kumimoji="1" lang="ja-JP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に依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存している。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が完成しないと、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を動かすことができない。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ABD965F-BC0E-4D67-878E-B24BCF9F3DD5}"/>
              </a:ext>
            </a:extLst>
          </p:cNvPr>
          <p:cNvSpPr/>
          <p:nvPr/>
        </p:nvSpPr>
        <p:spPr>
          <a:xfrm>
            <a:off x="811103" y="2092002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E54FE90-1B5D-405D-885A-A0A2F92DF07E}"/>
              </a:ext>
            </a:extLst>
          </p:cNvPr>
          <p:cNvSpPr/>
          <p:nvPr/>
        </p:nvSpPr>
        <p:spPr>
          <a:xfrm>
            <a:off x="1531103" y="3352002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E1E5B269-37E3-4C53-80DC-98841196C888}"/>
              </a:ext>
            </a:extLst>
          </p:cNvPr>
          <p:cNvSpPr/>
          <p:nvPr/>
        </p:nvSpPr>
        <p:spPr>
          <a:xfrm>
            <a:off x="1786032" y="3072869"/>
            <a:ext cx="524407" cy="6141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F0705FC-A5DE-4E22-8ED8-98FE3A32C6F8}"/>
              </a:ext>
            </a:extLst>
          </p:cNvPr>
          <p:cNvSpPr txBox="1"/>
          <p:nvPr/>
        </p:nvSpPr>
        <p:spPr>
          <a:xfrm>
            <a:off x="1531103" y="262267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FA6352-1C60-491F-9EAD-CED6B604E7E9}"/>
              </a:ext>
            </a:extLst>
          </p:cNvPr>
          <p:cNvSpPr txBox="1"/>
          <p:nvPr/>
        </p:nvSpPr>
        <p:spPr>
          <a:xfrm>
            <a:off x="1531103" y="3919124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40FED46-9643-4DC8-9FF8-5A2241D9563E}"/>
              </a:ext>
            </a:extLst>
          </p:cNvPr>
          <p:cNvSpPr txBox="1"/>
          <p:nvPr/>
        </p:nvSpPr>
        <p:spPr>
          <a:xfrm>
            <a:off x="2286397" y="3150407"/>
            <a:ext cx="73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new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5EE10E-241A-444F-BF40-C0176C21DD9D}"/>
              </a:ext>
            </a:extLst>
          </p:cNvPr>
          <p:cNvSpPr txBox="1"/>
          <p:nvPr/>
        </p:nvSpPr>
        <p:spPr>
          <a:xfrm>
            <a:off x="892535" y="1509739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u="sng" dirty="0">
                <a:latin typeface="+mn-ea"/>
              </a:rPr>
              <a:t>従来の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9D9EEF-6618-41A8-BCD8-7378C795ED6A}"/>
              </a:ext>
            </a:extLst>
          </p:cNvPr>
          <p:cNvSpPr txBox="1"/>
          <p:nvPr/>
        </p:nvSpPr>
        <p:spPr>
          <a:xfrm>
            <a:off x="4660201" y="1509739"/>
            <a:ext cx="2882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u="sng" dirty="0">
                <a:latin typeface="+mn-ea"/>
              </a:rPr>
              <a:t>DI</a:t>
            </a:r>
            <a:r>
              <a:rPr kumimoji="1" lang="ja-JP" altLang="en-US" sz="2000" b="1" u="sng" dirty="0">
                <a:latin typeface="+mn-ea"/>
              </a:rPr>
              <a:t>を使った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E44B51E2-61A5-49D9-9C17-074D5181FDEE}"/>
              </a:ext>
            </a:extLst>
          </p:cNvPr>
          <p:cNvSpPr/>
          <p:nvPr/>
        </p:nvSpPr>
        <p:spPr>
          <a:xfrm>
            <a:off x="4306032" y="2092002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7EB4C993-5A5B-429A-B853-3C3D6439EAB3}"/>
              </a:ext>
            </a:extLst>
          </p:cNvPr>
          <p:cNvSpPr/>
          <p:nvPr/>
        </p:nvSpPr>
        <p:spPr>
          <a:xfrm>
            <a:off x="7302234" y="2839124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18DDC34D-AB19-43D9-95F4-69468A2A2F24}"/>
              </a:ext>
            </a:extLst>
          </p:cNvPr>
          <p:cNvSpPr/>
          <p:nvPr/>
        </p:nvSpPr>
        <p:spPr>
          <a:xfrm rot="5400000">
            <a:off x="6734227" y="2985642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3A37664-8E80-4CAD-9D32-80069D2261C8}"/>
              </a:ext>
            </a:extLst>
          </p:cNvPr>
          <p:cNvSpPr txBox="1"/>
          <p:nvPr/>
        </p:nvSpPr>
        <p:spPr>
          <a:xfrm>
            <a:off x="5021520" y="262267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19646F-8B0F-4D15-975B-7FD925218840}"/>
              </a:ext>
            </a:extLst>
          </p:cNvPr>
          <p:cNvSpPr txBox="1"/>
          <p:nvPr/>
        </p:nvSpPr>
        <p:spPr>
          <a:xfrm>
            <a:off x="7302234" y="3406246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4568F3-18ED-4576-9E1E-CCFAE0B576E3}"/>
              </a:ext>
            </a:extLst>
          </p:cNvPr>
          <p:cNvSpPr txBox="1"/>
          <p:nvPr/>
        </p:nvSpPr>
        <p:spPr>
          <a:xfrm>
            <a:off x="6407607" y="3707336"/>
            <a:ext cx="12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+mn-ea"/>
              </a:rPr>
              <a:t>Injection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33AE080-C426-44C6-A53A-7A0C47387F25}"/>
              </a:ext>
            </a:extLst>
          </p:cNvPr>
          <p:cNvSpPr/>
          <p:nvPr/>
        </p:nvSpPr>
        <p:spPr>
          <a:xfrm>
            <a:off x="811103" y="5790368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203B38-DA7A-463C-8EC3-21EC4C469A55}"/>
              </a:ext>
            </a:extLst>
          </p:cNvPr>
          <p:cNvSpPr/>
          <p:nvPr/>
        </p:nvSpPr>
        <p:spPr>
          <a:xfrm>
            <a:off x="985715" y="5927096"/>
            <a:ext cx="7142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必要なインスタンス（依存性）を</a:t>
            </a:r>
            <a:r>
              <a:rPr lang="ja-JP" altLang="en-US" sz="2000" b="1" u="sng" dirty="0">
                <a:solidFill>
                  <a:schemeClr val="bg1"/>
                </a:solidFill>
              </a:rPr>
              <a:t>外から代入</a:t>
            </a:r>
            <a:r>
              <a:rPr lang="ja-JP" altLang="en-US" sz="2000" b="1" dirty="0">
                <a:solidFill>
                  <a:schemeClr val="bg1"/>
                </a:solidFill>
              </a:rPr>
              <a:t>すること。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47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7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依存オブジェクトの注入（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DI: Dependency Injection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コンテナ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81CD2B-4AC8-4650-A216-5F23E79F88E1}"/>
              </a:ext>
            </a:extLst>
          </p:cNvPr>
          <p:cNvSpPr txBox="1"/>
          <p:nvPr/>
        </p:nvSpPr>
        <p:spPr>
          <a:xfrm>
            <a:off x="4440025" y="873831"/>
            <a:ext cx="145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コンテナ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33AE080-C426-44C6-A53A-7A0C47387F25}"/>
              </a:ext>
            </a:extLst>
          </p:cNvPr>
          <p:cNvSpPr/>
          <p:nvPr/>
        </p:nvSpPr>
        <p:spPr>
          <a:xfrm>
            <a:off x="795960" y="5891794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203B38-DA7A-463C-8EC3-21EC4C469A55}"/>
              </a:ext>
            </a:extLst>
          </p:cNvPr>
          <p:cNvSpPr/>
          <p:nvPr/>
        </p:nvSpPr>
        <p:spPr>
          <a:xfrm>
            <a:off x="970572" y="6028522"/>
            <a:ext cx="7142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が内部で持っているインスタンス（</a:t>
            </a:r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）の格納庫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3AEA7B9-ACC8-4E69-B27D-F0848B76F123}"/>
              </a:ext>
            </a:extLst>
          </p:cNvPr>
          <p:cNvSpPr/>
          <p:nvPr/>
        </p:nvSpPr>
        <p:spPr>
          <a:xfrm>
            <a:off x="2717800" y="1270000"/>
            <a:ext cx="4895850" cy="4408128"/>
          </a:xfrm>
          <a:prstGeom prst="roundRect">
            <a:avLst>
              <a:gd name="adj" fmla="val 145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8B19083-EC77-4388-B0CA-0CB585E6C822}"/>
              </a:ext>
            </a:extLst>
          </p:cNvPr>
          <p:cNvSpPr/>
          <p:nvPr/>
        </p:nvSpPr>
        <p:spPr>
          <a:xfrm>
            <a:off x="3086099" y="1501969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CAB0E8-8B38-45D3-A4B5-CF0FB0DB9B25}"/>
              </a:ext>
            </a:extLst>
          </p:cNvPr>
          <p:cNvSpPr txBox="1"/>
          <p:nvPr/>
        </p:nvSpPr>
        <p:spPr>
          <a:xfrm>
            <a:off x="3086099" y="185730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744F049E-8994-4E3B-B749-A1104760A036}"/>
              </a:ext>
            </a:extLst>
          </p:cNvPr>
          <p:cNvSpPr/>
          <p:nvPr/>
        </p:nvSpPr>
        <p:spPr>
          <a:xfrm>
            <a:off x="3086099" y="2693834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33AE75-0D6D-44F2-B1E9-1E6A6DC5C80D}"/>
              </a:ext>
            </a:extLst>
          </p:cNvPr>
          <p:cNvSpPr txBox="1"/>
          <p:nvPr/>
        </p:nvSpPr>
        <p:spPr>
          <a:xfrm>
            <a:off x="3086099" y="304916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9627025E-578D-4F81-8FCE-F612AD3F29C4}"/>
              </a:ext>
            </a:extLst>
          </p:cNvPr>
          <p:cNvSpPr/>
          <p:nvPr/>
        </p:nvSpPr>
        <p:spPr>
          <a:xfrm>
            <a:off x="4622799" y="1501969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12D0FDE-2D8E-41D9-93C4-B46505C846B7}"/>
              </a:ext>
            </a:extLst>
          </p:cNvPr>
          <p:cNvSpPr txBox="1"/>
          <p:nvPr/>
        </p:nvSpPr>
        <p:spPr>
          <a:xfrm>
            <a:off x="4622799" y="185730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0B7AF68B-4C1C-4142-8C3F-355428C4F350}"/>
              </a:ext>
            </a:extLst>
          </p:cNvPr>
          <p:cNvSpPr/>
          <p:nvPr/>
        </p:nvSpPr>
        <p:spPr>
          <a:xfrm>
            <a:off x="4622799" y="2693834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AA86732-F782-4789-AE8B-8F650ECC3838}"/>
              </a:ext>
            </a:extLst>
          </p:cNvPr>
          <p:cNvSpPr txBox="1"/>
          <p:nvPr/>
        </p:nvSpPr>
        <p:spPr>
          <a:xfrm>
            <a:off x="4622799" y="304916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59C23E6D-C323-4657-BEE8-F6C2541F42AD}"/>
              </a:ext>
            </a:extLst>
          </p:cNvPr>
          <p:cNvSpPr/>
          <p:nvPr/>
        </p:nvSpPr>
        <p:spPr>
          <a:xfrm>
            <a:off x="4622799" y="3885699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2FA731-0A3F-4906-966D-B88A1C2534E4}"/>
              </a:ext>
            </a:extLst>
          </p:cNvPr>
          <p:cNvSpPr txBox="1"/>
          <p:nvPr/>
        </p:nvSpPr>
        <p:spPr>
          <a:xfrm>
            <a:off x="4622799" y="424103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307455EA-B24B-44DD-98DC-488188AC512A}"/>
              </a:ext>
            </a:extLst>
          </p:cNvPr>
          <p:cNvSpPr/>
          <p:nvPr/>
        </p:nvSpPr>
        <p:spPr>
          <a:xfrm>
            <a:off x="6079791" y="1501969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1D278F3-12E2-4767-9945-80B00F60408E}"/>
              </a:ext>
            </a:extLst>
          </p:cNvPr>
          <p:cNvSpPr txBox="1"/>
          <p:nvPr/>
        </p:nvSpPr>
        <p:spPr>
          <a:xfrm>
            <a:off x="6079791" y="185730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8818C257-4448-4B43-B3E8-EC5EFEF621B7}"/>
              </a:ext>
            </a:extLst>
          </p:cNvPr>
          <p:cNvSpPr/>
          <p:nvPr/>
        </p:nvSpPr>
        <p:spPr>
          <a:xfrm>
            <a:off x="6079791" y="2693834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93CB0C-A22B-4448-A16D-3434B24634F7}"/>
              </a:ext>
            </a:extLst>
          </p:cNvPr>
          <p:cNvSpPr txBox="1"/>
          <p:nvPr/>
        </p:nvSpPr>
        <p:spPr>
          <a:xfrm>
            <a:off x="6079791" y="304916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DE427E32-F0F3-420F-8612-09A7D94BE58B}"/>
              </a:ext>
            </a:extLst>
          </p:cNvPr>
          <p:cNvSpPr/>
          <p:nvPr/>
        </p:nvSpPr>
        <p:spPr>
          <a:xfrm>
            <a:off x="6079791" y="3885699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CDE1B65-1339-49EE-9787-1F17F57E2B81}"/>
              </a:ext>
            </a:extLst>
          </p:cNvPr>
          <p:cNvSpPr txBox="1"/>
          <p:nvPr/>
        </p:nvSpPr>
        <p:spPr>
          <a:xfrm>
            <a:off x="6079791" y="424103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矢印: 下 40">
            <a:extLst>
              <a:ext uri="{FF2B5EF4-FFF2-40B4-BE49-F238E27FC236}">
                <a16:creationId xmlns:a16="http://schemas.microsoft.com/office/drawing/2014/main" id="{4E212D9C-3B77-40C5-8A37-B2343DDC6EFD}"/>
              </a:ext>
            </a:extLst>
          </p:cNvPr>
          <p:cNvSpPr/>
          <p:nvPr/>
        </p:nvSpPr>
        <p:spPr>
          <a:xfrm rot="5400000">
            <a:off x="4133999" y="1640783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矢印: 下 41">
            <a:extLst>
              <a:ext uri="{FF2B5EF4-FFF2-40B4-BE49-F238E27FC236}">
                <a16:creationId xmlns:a16="http://schemas.microsoft.com/office/drawing/2014/main" id="{F72F6349-224A-4E75-8459-96C1DE7438D1}"/>
              </a:ext>
            </a:extLst>
          </p:cNvPr>
          <p:cNvSpPr/>
          <p:nvPr/>
        </p:nvSpPr>
        <p:spPr>
          <a:xfrm rot="5400000">
            <a:off x="4121297" y="2834876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矢印: 下 42">
            <a:extLst>
              <a:ext uri="{FF2B5EF4-FFF2-40B4-BE49-F238E27FC236}">
                <a16:creationId xmlns:a16="http://schemas.microsoft.com/office/drawing/2014/main" id="{0DEE0D2C-AC8B-4695-A3C9-C6E53888E85D}"/>
              </a:ext>
            </a:extLst>
          </p:cNvPr>
          <p:cNvSpPr/>
          <p:nvPr/>
        </p:nvSpPr>
        <p:spPr>
          <a:xfrm rot="5400000">
            <a:off x="5629423" y="1646390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DD046A9B-67AE-4A98-A48C-6E54F1416D81}"/>
              </a:ext>
            </a:extLst>
          </p:cNvPr>
          <p:cNvSpPr/>
          <p:nvPr/>
        </p:nvSpPr>
        <p:spPr>
          <a:xfrm rot="5400000">
            <a:off x="5616721" y="2840483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矢印: 下 44">
            <a:extLst>
              <a:ext uri="{FF2B5EF4-FFF2-40B4-BE49-F238E27FC236}">
                <a16:creationId xmlns:a16="http://schemas.microsoft.com/office/drawing/2014/main" id="{D4485E53-6BE6-41AB-9C4A-51B58D01C2DB}"/>
              </a:ext>
            </a:extLst>
          </p:cNvPr>
          <p:cNvSpPr/>
          <p:nvPr/>
        </p:nvSpPr>
        <p:spPr>
          <a:xfrm rot="5400000">
            <a:off x="5629423" y="4039919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矢印: 下 45">
            <a:extLst>
              <a:ext uri="{FF2B5EF4-FFF2-40B4-BE49-F238E27FC236}">
                <a16:creationId xmlns:a16="http://schemas.microsoft.com/office/drawing/2014/main" id="{12ECAE7A-0C6C-4180-A019-9A97D9798FCC}"/>
              </a:ext>
            </a:extLst>
          </p:cNvPr>
          <p:cNvSpPr/>
          <p:nvPr/>
        </p:nvSpPr>
        <p:spPr>
          <a:xfrm rot="7811674">
            <a:off x="3983603" y="3652672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50D2D9-3B94-487C-9DC0-B9958B887C48}"/>
              </a:ext>
            </a:extLst>
          </p:cNvPr>
          <p:cNvSpPr txBox="1"/>
          <p:nvPr/>
        </p:nvSpPr>
        <p:spPr>
          <a:xfrm>
            <a:off x="4179494" y="1880696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B29A6F77-8003-487D-9B0E-1162EA34B77C}"/>
              </a:ext>
            </a:extLst>
          </p:cNvPr>
          <p:cNvSpPr txBox="1"/>
          <p:nvPr/>
        </p:nvSpPr>
        <p:spPr>
          <a:xfrm>
            <a:off x="5702799" y="1878481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C9DE00C-803C-4CA5-AEFE-925B43FD0BA0}"/>
              </a:ext>
            </a:extLst>
          </p:cNvPr>
          <p:cNvSpPr txBox="1"/>
          <p:nvPr/>
        </p:nvSpPr>
        <p:spPr>
          <a:xfrm>
            <a:off x="4179494" y="3078868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8848643-0196-436E-960C-D1CDBCC71AB2}"/>
              </a:ext>
            </a:extLst>
          </p:cNvPr>
          <p:cNvSpPr txBox="1"/>
          <p:nvPr/>
        </p:nvSpPr>
        <p:spPr>
          <a:xfrm>
            <a:off x="5702799" y="3091854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0BD9FAD-C984-4E6A-8943-3BB1F1BEE8CB}"/>
              </a:ext>
            </a:extLst>
          </p:cNvPr>
          <p:cNvSpPr txBox="1"/>
          <p:nvPr/>
        </p:nvSpPr>
        <p:spPr>
          <a:xfrm>
            <a:off x="5702798" y="4280201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24633B2-0045-4FAB-82C0-DFDBBD93E7D3}"/>
              </a:ext>
            </a:extLst>
          </p:cNvPr>
          <p:cNvSpPr txBox="1"/>
          <p:nvPr/>
        </p:nvSpPr>
        <p:spPr>
          <a:xfrm>
            <a:off x="4047238" y="3950177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6EF3DE0-FAF5-4484-B2DB-FA189D15EC0E}"/>
              </a:ext>
            </a:extLst>
          </p:cNvPr>
          <p:cNvSpPr txBox="1"/>
          <p:nvPr/>
        </p:nvSpPr>
        <p:spPr>
          <a:xfrm>
            <a:off x="2859027" y="4141908"/>
            <a:ext cx="145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ビジネス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ロジック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BC87C8E-9817-40B9-9B38-7D6302CC8540}"/>
              </a:ext>
            </a:extLst>
          </p:cNvPr>
          <p:cNvSpPr txBox="1"/>
          <p:nvPr/>
        </p:nvSpPr>
        <p:spPr>
          <a:xfrm>
            <a:off x="4178182" y="4999609"/>
            <a:ext cx="190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データアクセス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クラス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0063359-CF31-4D14-A779-F26DEA77C5EB}"/>
              </a:ext>
            </a:extLst>
          </p:cNvPr>
          <p:cNvSpPr txBox="1"/>
          <p:nvPr/>
        </p:nvSpPr>
        <p:spPr>
          <a:xfrm>
            <a:off x="5702798" y="4999609"/>
            <a:ext cx="190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データ転送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クラス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56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55958" y="1006675"/>
            <a:ext cx="8246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問題点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・コードの散らばり・もつれ（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Code scattering / Code tangling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69826708-CAE0-4F41-9A0F-F19EF2D86EE6}"/>
              </a:ext>
            </a:extLst>
          </p:cNvPr>
          <p:cNvGrpSpPr/>
          <p:nvPr/>
        </p:nvGrpSpPr>
        <p:grpSpPr>
          <a:xfrm>
            <a:off x="1244804" y="2111262"/>
            <a:ext cx="7018129" cy="3408696"/>
            <a:chOff x="383524" y="2076104"/>
            <a:chExt cx="7018129" cy="3408696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F2FBCD02-29A9-4333-AA1C-98B0D2A43FF2}"/>
                </a:ext>
              </a:extLst>
            </p:cNvPr>
            <p:cNvSpPr/>
            <p:nvPr/>
          </p:nvSpPr>
          <p:spPr>
            <a:xfrm>
              <a:off x="3835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BA7615ED-6CDB-40D3-A2F6-007FCDD64B5E}"/>
                </a:ext>
              </a:extLst>
            </p:cNvPr>
            <p:cNvSpPr/>
            <p:nvPr/>
          </p:nvSpPr>
          <p:spPr>
            <a:xfrm>
              <a:off x="3835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C2F780E-4FE6-4484-AA14-819A23BE14CB}"/>
                </a:ext>
              </a:extLst>
            </p:cNvPr>
            <p:cNvSpPr/>
            <p:nvPr/>
          </p:nvSpPr>
          <p:spPr>
            <a:xfrm>
              <a:off x="6654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物品申請処理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BF741D3-0178-4B62-9605-EA35DC94BBE6}"/>
                </a:ext>
              </a:extLst>
            </p:cNvPr>
            <p:cNvSpPr/>
            <p:nvPr/>
          </p:nvSpPr>
          <p:spPr>
            <a:xfrm>
              <a:off x="3835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D04D137-754B-4D0B-9113-AF3A731A37A7}"/>
                </a:ext>
              </a:extLst>
            </p:cNvPr>
            <p:cNvSpPr/>
            <p:nvPr/>
          </p:nvSpPr>
          <p:spPr>
            <a:xfrm>
              <a:off x="3835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E369100-1BE6-4F59-9C5C-93BD317C4E18}"/>
                </a:ext>
              </a:extLst>
            </p:cNvPr>
            <p:cNvSpPr/>
            <p:nvPr/>
          </p:nvSpPr>
          <p:spPr>
            <a:xfrm>
              <a:off x="383525" y="3556170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60EFFAD-6330-4F7E-B5A1-BD6499139578}"/>
                </a:ext>
              </a:extLst>
            </p:cNvPr>
            <p:cNvSpPr/>
            <p:nvPr/>
          </p:nvSpPr>
          <p:spPr>
            <a:xfrm>
              <a:off x="3835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B5817CF-3AFD-489C-B81B-0893A5A49E12}"/>
                </a:ext>
              </a:extLst>
            </p:cNvPr>
            <p:cNvSpPr/>
            <p:nvPr/>
          </p:nvSpPr>
          <p:spPr>
            <a:xfrm>
              <a:off x="28219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F8DDDD-928A-499B-B70C-40E0422DE959}"/>
                </a:ext>
              </a:extLst>
            </p:cNvPr>
            <p:cNvSpPr/>
            <p:nvPr/>
          </p:nvSpPr>
          <p:spPr>
            <a:xfrm>
              <a:off x="28219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F78905F-21DE-4063-8A0F-9E11578615B5}"/>
                </a:ext>
              </a:extLst>
            </p:cNvPr>
            <p:cNvSpPr/>
            <p:nvPr/>
          </p:nvSpPr>
          <p:spPr>
            <a:xfrm>
              <a:off x="31038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履歴参照処理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843F04C-C267-453B-8AD9-0B84060C3109}"/>
                </a:ext>
              </a:extLst>
            </p:cNvPr>
            <p:cNvSpPr/>
            <p:nvPr/>
          </p:nvSpPr>
          <p:spPr>
            <a:xfrm>
              <a:off x="28219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ACED3B3-BD06-433D-9990-A4A4EC2505A2}"/>
                </a:ext>
              </a:extLst>
            </p:cNvPr>
            <p:cNvSpPr/>
            <p:nvPr/>
          </p:nvSpPr>
          <p:spPr>
            <a:xfrm>
              <a:off x="2829652" y="4362387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5ED8294-23D5-4178-9F27-520D820B4769}"/>
                </a:ext>
              </a:extLst>
            </p:cNvPr>
            <p:cNvSpPr/>
            <p:nvPr/>
          </p:nvSpPr>
          <p:spPr>
            <a:xfrm>
              <a:off x="2829652" y="3997812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00FCC17-98EB-45AC-8221-2CB3642B5812}"/>
                </a:ext>
              </a:extLst>
            </p:cNvPr>
            <p:cNvSpPr/>
            <p:nvPr/>
          </p:nvSpPr>
          <p:spPr>
            <a:xfrm>
              <a:off x="2826456" y="298009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003C92B-F50D-45B3-95C1-28ADD0677B4D}"/>
                </a:ext>
              </a:extLst>
            </p:cNvPr>
            <p:cNvSpPr/>
            <p:nvPr/>
          </p:nvSpPr>
          <p:spPr>
            <a:xfrm>
              <a:off x="52603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13D193B-F587-4BC8-A299-7A03E6CCF850}"/>
                </a:ext>
              </a:extLst>
            </p:cNvPr>
            <p:cNvSpPr/>
            <p:nvPr/>
          </p:nvSpPr>
          <p:spPr>
            <a:xfrm>
              <a:off x="5260324" y="2937764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DA4B6FF-84EF-4937-AF2B-C436F27E20A3}"/>
                </a:ext>
              </a:extLst>
            </p:cNvPr>
            <p:cNvSpPr/>
            <p:nvPr/>
          </p:nvSpPr>
          <p:spPr>
            <a:xfrm>
              <a:off x="55422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設定変更処理</a:t>
              </a: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165813E-7734-4870-A3CD-1A8133D9654C}"/>
                </a:ext>
              </a:extLst>
            </p:cNvPr>
            <p:cNvSpPr/>
            <p:nvPr/>
          </p:nvSpPr>
          <p:spPr>
            <a:xfrm>
              <a:off x="52603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6C7579-2232-45A3-BC37-4D40AE5BF8AA}"/>
                </a:ext>
              </a:extLst>
            </p:cNvPr>
            <p:cNvSpPr/>
            <p:nvPr/>
          </p:nvSpPr>
          <p:spPr>
            <a:xfrm>
              <a:off x="52603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2EB07074-612C-4F3C-B7EA-336265411D4A}"/>
                </a:ext>
              </a:extLst>
            </p:cNvPr>
            <p:cNvSpPr/>
            <p:nvPr/>
          </p:nvSpPr>
          <p:spPr>
            <a:xfrm>
              <a:off x="5268052" y="4241801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864AF41-E0F0-41FC-8B0B-D5F080D5A435}"/>
                </a:ext>
              </a:extLst>
            </p:cNvPr>
            <p:cNvSpPr/>
            <p:nvPr/>
          </p:nvSpPr>
          <p:spPr>
            <a:xfrm>
              <a:off x="52603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7C3A5B4-E4A6-4511-8177-A159792925B2}"/>
              </a:ext>
            </a:extLst>
          </p:cNvPr>
          <p:cNvGrpSpPr/>
          <p:nvPr/>
        </p:nvGrpSpPr>
        <p:grpSpPr>
          <a:xfrm>
            <a:off x="7099960" y="5721176"/>
            <a:ext cx="1897830" cy="921329"/>
            <a:chOff x="7124780" y="5808135"/>
            <a:chExt cx="1897830" cy="921329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A53DA34-1D02-44E5-8637-F73242B22452}"/>
                </a:ext>
              </a:extLst>
            </p:cNvPr>
            <p:cNvSpPr/>
            <p:nvPr/>
          </p:nvSpPr>
          <p:spPr>
            <a:xfrm>
              <a:off x="7124782" y="5868890"/>
              <a:ext cx="276873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6DE4C2BB-7FB2-4568-92EE-0AE48985BD7D}"/>
                </a:ext>
              </a:extLst>
            </p:cNvPr>
            <p:cNvSpPr/>
            <p:nvPr/>
          </p:nvSpPr>
          <p:spPr>
            <a:xfrm>
              <a:off x="7124781" y="6173520"/>
              <a:ext cx="276873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5FD09B6-F406-47A6-9425-7B5C18F21B03}"/>
                </a:ext>
              </a:extLst>
            </p:cNvPr>
            <p:cNvSpPr/>
            <p:nvPr/>
          </p:nvSpPr>
          <p:spPr>
            <a:xfrm>
              <a:off x="7124780" y="6478150"/>
              <a:ext cx="276873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F7C95CA-67E3-4237-BFA8-214487F5323F}"/>
                </a:ext>
              </a:extLst>
            </p:cNvPr>
            <p:cNvSpPr/>
            <p:nvPr/>
          </p:nvSpPr>
          <p:spPr>
            <a:xfrm>
              <a:off x="7401653" y="5808135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トランザクション</a:t>
              </a: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AD1CD99-4A7E-4717-AD85-2BC2F055AF43}"/>
                </a:ext>
              </a:extLst>
            </p:cNvPr>
            <p:cNvSpPr/>
            <p:nvPr/>
          </p:nvSpPr>
          <p:spPr>
            <a:xfrm>
              <a:off x="7427648" y="6112764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ログ出力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65EB22CC-DFCB-40FF-8A71-3F333EAE1EC7}"/>
                </a:ext>
              </a:extLst>
            </p:cNvPr>
            <p:cNvSpPr/>
            <p:nvPr/>
          </p:nvSpPr>
          <p:spPr>
            <a:xfrm>
              <a:off x="7427647" y="6421687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例外処理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65202" y="2111262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30065" y="339280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</p:spTree>
    <p:extLst>
      <p:ext uri="{BB962C8B-B14F-4D97-AF65-F5344CB8AC3E}">
        <p14:creationId xmlns:p14="http://schemas.microsoft.com/office/powerpoint/2010/main" val="3280795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55958" y="1006675"/>
            <a:ext cx="8246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問題点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・コードの散らばり・もつれ（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Code scattering / Code tangling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69826708-CAE0-4F41-9A0F-F19EF2D86EE6}"/>
              </a:ext>
            </a:extLst>
          </p:cNvPr>
          <p:cNvGrpSpPr/>
          <p:nvPr/>
        </p:nvGrpSpPr>
        <p:grpSpPr>
          <a:xfrm>
            <a:off x="1244804" y="2111262"/>
            <a:ext cx="7018129" cy="3408696"/>
            <a:chOff x="383524" y="2076104"/>
            <a:chExt cx="7018129" cy="3408696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F2FBCD02-29A9-4333-AA1C-98B0D2A43FF2}"/>
                </a:ext>
              </a:extLst>
            </p:cNvPr>
            <p:cNvSpPr/>
            <p:nvPr/>
          </p:nvSpPr>
          <p:spPr>
            <a:xfrm>
              <a:off x="3835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BA7615ED-6CDB-40D3-A2F6-007FCDD64B5E}"/>
                </a:ext>
              </a:extLst>
            </p:cNvPr>
            <p:cNvSpPr/>
            <p:nvPr/>
          </p:nvSpPr>
          <p:spPr>
            <a:xfrm>
              <a:off x="3835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C2F780E-4FE6-4484-AA14-819A23BE14CB}"/>
                </a:ext>
              </a:extLst>
            </p:cNvPr>
            <p:cNvSpPr/>
            <p:nvPr/>
          </p:nvSpPr>
          <p:spPr>
            <a:xfrm>
              <a:off x="6654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物品申請処理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BF741D3-0178-4B62-9605-EA35DC94BBE6}"/>
                </a:ext>
              </a:extLst>
            </p:cNvPr>
            <p:cNvSpPr/>
            <p:nvPr/>
          </p:nvSpPr>
          <p:spPr>
            <a:xfrm>
              <a:off x="3835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D04D137-754B-4D0B-9113-AF3A731A37A7}"/>
                </a:ext>
              </a:extLst>
            </p:cNvPr>
            <p:cNvSpPr/>
            <p:nvPr/>
          </p:nvSpPr>
          <p:spPr>
            <a:xfrm>
              <a:off x="3835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E369100-1BE6-4F59-9C5C-93BD317C4E18}"/>
                </a:ext>
              </a:extLst>
            </p:cNvPr>
            <p:cNvSpPr/>
            <p:nvPr/>
          </p:nvSpPr>
          <p:spPr>
            <a:xfrm>
              <a:off x="383525" y="3556170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60EFFAD-6330-4F7E-B5A1-BD6499139578}"/>
                </a:ext>
              </a:extLst>
            </p:cNvPr>
            <p:cNvSpPr/>
            <p:nvPr/>
          </p:nvSpPr>
          <p:spPr>
            <a:xfrm>
              <a:off x="3835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B5817CF-3AFD-489C-B81B-0893A5A49E12}"/>
                </a:ext>
              </a:extLst>
            </p:cNvPr>
            <p:cNvSpPr/>
            <p:nvPr/>
          </p:nvSpPr>
          <p:spPr>
            <a:xfrm>
              <a:off x="28219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F8DDDD-928A-499B-B70C-40E0422DE959}"/>
                </a:ext>
              </a:extLst>
            </p:cNvPr>
            <p:cNvSpPr/>
            <p:nvPr/>
          </p:nvSpPr>
          <p:spPr>
            <a:xfrm>
              <a:off x="28219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F78905F-21DE-4063-8A0F-9E11578615B5}"/>
                </a:ext>
              </a:extLst>
            </p:cNvPr>
            <p:cNvSpPr/>
            <p:nvPr/>
          </p:nvSpPr>
          <p:spPr>
            <a:xfrm>
              <a:off x="31038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履歴参照処理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843F04C-C267-453B-8AD9-0B84060C3109}"/>
                </a:ext>
              </a:extLst>
            </p:cNvPr>
            <p:cNvSpPr/>
            <p:nvPr/>
          </p:nvSpPr>
          <p:spPr>
            <a:xfrm>
              <a:off x="28219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ACED3B3-BD06-433D-9990-A4A4EC2505A2}"/>
                </a:ext>
              </a:extLst>
            </p:cNvPr>
            <p:cNvSpPr/>
            <p:nvPr/>
          </p:nvSpPr>
          <p:spPr>
            <a:xfrm>
              <a:off x="2829652" y="4362387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5ED8294-23D5-4178-9F27-520D820B4769}"/>
                </a:ext>
              </a:extLst>
            </p:cNvPr>
            <p:cNvSpPr/>
            <p:nvPr/>
          </p:nvSpPr>
          <p:spPr>
            <a:xfrm>
              <a:off x="2829652" y="3997812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00FCC17-98EB-45AC-8221-2CB3642B5812}"/>
                </a:ext>
              </a:extLst>
            </p:cNvPr>
            <p:cNvSpPr/>
            <p:nvPr/>
          </p:nvSpPr>
          <p:spPr>
            <a:xfrm>
              <a:off x="2826456" y="298009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003C92B-F50D-45B3-95C1-28ADD0677B4D}"/>
                </a:ext>
              </a:extLst>
            </p:cNvPr>
            <p:cNvSpPr/>
            <p:nvPr/>
          </p:nvSpPr>
          <p:spPr>
            <a:xfrm>
              <a:off x="52603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13D193B-F587-4BC8-A299-7A03E6CCF850}"/>
                </a:ext>
              </a:extLst>
            </p:cNvPr>
            <p:cNvSpPr/>
            <p:nvPr/>
          </p:nvSpPr>
          <p:spPr>
            <a:xfrm>
              <a:off x="5260324" y="2937764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DA4B6FF-84EF-4937-AF2B-C436F27E20A3}"/>
                </a:ext>
              </a:extLst>
            </p:cNvPr>
            <p:cNvSpPr/>
            <p:nvPr/>
          </p:nvSpPr>
          <p:spPr>
            <a:xfrm>
              <a:off x="55422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設定変更処理</a:t>
              </a: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165813E-7734-4870-A3CD-1A8133D9654C}"/>
                </a:ext>
              </a:extLst>
            </p:cNvPr>
            <p:cNvSpPr/>
            <p:nvPr/>
          </p:nvSpPr>
          <p:spPr>
            <a:xfrm>
              <a:off x="52603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6C7579-2232-45A3-BC37-4D40AE5BF8AA}"/>
                </a:ext>
              </a:extLst>
            </p:cNvPr>
            <p:cNvSpPr/>
            <p:nvPr/>
          </p:nvSpPr>
          <p:spPr>
            <a:xfrm>
              <a:off x="52603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2EB07074-612C-4F3C-B7EA-336265411D4A}"/>
                </a:ext>
              </a:extLst>
            </p:cNvPr>
            <p:cNvSpPr/>
            <p:nvPr/>
          </p:nvSpPr>
          <p:spPr>
            <a:xfrm>
              <a:off x="5268052" y="4241801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864AF41-E0F0-41FC-8B0B-D5F080D5A435}"/>
                </a:ext>
              </a:extLst>
            </p:cNvPr>
            <p:cNvSpPr/>
            <p:nvPr/>
          </p:nvSpPr>
          <p:spPr>
            <a:xfrm>
              <a:off x="52603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7C3A5B4-E4A6-4511-8177-A159792925B2}"/>
              </a:ext>
            </a:extLst>
          </p:cNvPr>
          <p:cNvGrpSpPr/>
          <p:nvPr/>
        </p:nvGrpSpPr>
        <p:grpSpPr>
          <a:xfrm>
            <a:off x="7099960" y="5721176"/>
            <a:ext cx="1897830" cy="921329"/>
            <a:chOff x="7124780" y="5808135"/>
            <a:chExt cx="1897830" cy="921329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A53DA34-1D02-44E5-8637-F73242B22452}"/>
                </a:ext>
              </a:extLst>
            </p:cNvPr>
            <p:cNvSpPr/>
            <p:nvPr/>
          </p:nvSpPr>
          <p:spPr>
            <a:xfrm>
              <a:off x="7124782" y="5868890"/>
              <a:ext cx="276873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6DE4C2BB-7FB2-4568-92EE-0AE48985BD7D}"/>
                </a:ext>
              </a:extLst>
            </p:cNvPr>
            <p:cNvSpPr/>
            <p:nvPr/>
          </p:nvSpPr>
          <p:spPr>
            <a:xfrm>
              <a:off x="7124781" y="6173520"/>
              <a:ext cx="276873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5FD09B6-F406-47A6-9425-7B5C18F21B03}"/>
                </a:ext>
              </a:extLst>
            </p:cNvPr>
            <p:cNvSpPr/>
            <p:nvPr/>
          </p:nvSpPr>
          <p:spPr>
            <a:xfrm>
              <a:off x="7124780" y="6478150"/>
              <a:ext cx="276873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F7C95CA-67E3-4237-BFA8-214487F5323F}"/>
                </a:ext>
              </a:extLst>
            </p:cNvPr>
            <p:cNvSpPr/>
            <p:nvPr/>
          </p:nvSpPr>
          <p:spPr>
            <a:xfrm>
              <a:off x="7401653" y="5808135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トランザクション</a:t>
              </a: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AD1CD99-4A7E-4717-AD85-2BC2F055AF43}"/>
                </a:ext>
              </a:extLst>
            </p:cNvPr>
            <p:cNvSpPr/>
            <p:nvPr/>
          </p:nvSpPr>
          <p:spPr>
            <a:xfrm>
              <a:off x="7427648" y="6112764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ログ出力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65EB22CC-DFCB-40FF-8A71-3F333EAE1EC7}"/>
                </a:ext>
              </a:extLst>
            </p:cNvPr>
            <p:cNvSpPr/>
            <p:nvPr/>
          </p:nvSpPr>
          <p:spPr>
            <a:xfrm>
              <a:off x="7427647" y="6421687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例外処理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65202" y="2111262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30065" y="339280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F8D44A2-1F4B-4BE1-BECD-7CCADDE26EA1}"/>
              </a:ext>
            </a:extLst>
          </p:cNvPr>
          <p:cNvSpPr/>
          <p:nvPr/>
        </p:nvSpPr>
        <p:spPr>
          <a:xfrm>
            <a:off x="311823" y="5788799"/>
            <a:ext cx="6423673" cy="769441"/>
          </a:xfrm>
          <a:prstGeom prst="roundRect">
            <a:avLst/>
          </a:prstGeom>
          <a:solidFill>
            <a:srgbClr val="FF7C8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0A92662-B77C-48E5-8CF5-04E6B9C0F052}"/>
              </a:ext>
            </a:extLst>
          </p:cNvPr>
          <p:cNvSpPr/>
          <p:nvPr/>
        </p:nvSpPr>
        <p:spPr>
          <a:xfrm>
            <a:off x="676287" y="5874956"/>
            <a:ext cx="5619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ビジネスロジックに別の処理が入り込んでいる。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⇒結果として、処理内容がわかり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くく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なってくる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ja-JP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99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FBCD02-29A9-4333-AA1C-98B0D2A43FF2}"/>
              </a:ext>
            </a:extLst>
          </p:cNvPr>
          <p:cNvSpPr/>
          <p:nvPr/>
        </p:nvSpPr>
        <p:spPr>
          <a:xfrm>
            <a:off x="12107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7615ED-6CDB-40D3-A2F6-007FCDD64B5E}"/>
              </a:ext>
            </a:extLst>
          </p:cNvPr>
          <p:cNvSpPr/>
          <p:nvPr/>
        </p:nvSpPr>
        <p:spPr>
          <a:xfrm>
            <a:off x="12107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2F780E-4FE6-4484-AA14-819A23BE14CB}"/>
              </a:ext>
            </a:extLst>
          </p:cNvPr>
          <p:cNvSpPr/>
          <p:nvPr/>
        </p:nvSpPr>
        <p:spPr>
          <a:xfrm>
            <a:off x="14927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物品申請処理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F741D3-0178-4B62-9605-EA35DC94BBE6}"/>
              </a:ext>
            </a:extLst>
          </p:cNvPr>
          <p:cNvSpPr/>
          <p:nvPr/>
        </p:nvSpPr>
        <p:spPr>
          <a:xfrm>
            <a:off x="12107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04D137-754B-4D0B-9113-AF3A731A37A7}"/>
              </a:ext>
            </a:extLst>
          </p:cNvPr>
          <p:cNvSpPr/>
          <p:nvPr/>
        </p:nvSpPr>
        <p:spPr>
          <a:xfrm>
            <a:off x="12107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369100-1BE6-4F59-9C5C-93BD317C4E18}"/>
              </a:ext>
            </a:extLst>
          </p:cNvPr>
          <p:cNvSpPr/>
          <p:nvPr/>
        </p:nvSpPr>
        <p:spPr>
          <a:xfrm>
            <a:off x="1210728" y="2529261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0EFFAD-6330-4F7E-B5A1-BD6499139578}"/>
              </a:ext>
            </a:extLst>
          </p:cNvPr>
          <p:cNvSpPr/>
          <p:nvPr/>
        </p:nvSpPr>
        <p:spPr>
          <a:xfrm>
            <a:off x="12107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5817CF-3AFD-489C-B81B-0893A5A49E12}"/>
              </a:ext>
            </a:extLst>
          </p:cNvPr>
          <p:cNvSpPr/>
          <p:nvPr/>
        </p:nvSpPr>
        <p:spPr>
          <a:xfrm>
            <a:off x="36491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F8DDDD-928A-499B-B70C-40E0422DE959}"/>
              </a:ext>
            </a:extLst>
          </p:cNvPr>
          <p:cNvSpPr/>
          <p:nvPr/>
        </p:nvSpPr>
        <p:spPr>
          <a:xfrm>
            <a:off x="36491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78905F-21DE-4063-8A0F-9E11578615B5}"/>
              </a:ext>
            </a:extLst>
          </p:cNvPr>
          <p:cNvSpPr/>
          <p:nvPr/>
        </p:nvSpPr>
        <p:spPr>
          <a:xfrm>
            <a:off x="39311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履歴参照処理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843F04C-C267-453B-8AD9-0B84060C3109}"/>
              </a:ext>
            </a:extLst>
          </p:cNvPr>
          <p:cNvSpPr/>
          <p:nvPr/>
        </p:nvSpPr>
        <p:spPr>
          <a:xfrm>
            <a:off x="36491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CED3B3-BD06-433D-9990-A4A4EC2505A2}"/>
              </a:ext>
            </a:extLst>
          </p:cNvPr>
          <p:cNvSpPr/>
          <p:nvPr/>
        </p:nvSpPr>
        <p:spPr>
          <a:xfrm>
            <a:off x="3656855" y="3335478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ED8294-23D5-4178-9F27-520D820B4769}"/>
              </a:ext>
            </a:extLst>
          </p:cNvPr>
          <p:cNvSpPr/>
          <p:nvPr/>
        </p:nvSpPr>
        <p:spPr>
          <a:xfrm>
            <a:off x="3656855" y="2970903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0FCC17-98EB-45AC-8221-2CB3642B5812}"/>
              </a:ext>
            </a:extLst>
          </p:cNvPr>
          <p:cNvSpPr/>
          <p:nvPr/>
        </p:nvSpPr>
        <p:spPr>
          <a:xfrm>
            <a:off x="3653659" y="195318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03C92B-F50D-45B3-95C1-28ADD0677B4D}"/>
              </a:ext>
            </a:extLst>
          </p:cNvPr>
          <p:cNvSpPr/>
          <p:nvPr/>
        </p:nvSpPr>
        <p:spPr>
          <a:xfrm>
            <a:off x="60875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D193B-F587-4BC8-A299-7A03E6CCF850}"/>
              </a:ext>
            </a:extLst>
          </p:cNvPr>
          <p:cNvSpPr/>
          <p:nvPr/>
        </p:nvSpPr>
        <p:spPr>
          <a:xfrm>
            <a:off x="6087527" y="1910855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A4B6FF-84EF-4937-AF2B-C436F27E20A3}"/>
              </a:ext>
            </a:extLst>
          </p:cNvPr>
          <p:cNvSpPr/>
          <p:nvPr/>
        </p:nvSpPr>
        <p:spPr>
          <a:xfrm>
            <a:off x="63695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設定変更処理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65813E-7734-4870-A3CD-1A8133D9654C}"/>
              </a:ext>
            </a:extLst>
          </p:cNvPr>
          <p:cNvSpPr/>
          <p:nvPr/>
        </p:nvSpPr>
        <p:spPr>
          <a:xfrm>
            <a:off x="60875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6C7579-2232-45A3-BC37-4D40AE5BF8AA}"/>
              </a:ext>
            </a:extLst>
          </p:cNvPr>
          <p:cNvSpPr/>
          <p:nvPr/>
        </p:nvSpPr>
        <p:spPr>
          <a:xfrm>
            <a:off x="60875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B07074-612C-4F3C-B7EA-336265411D4A}"/>
              </a:ext>
            </a:extLst>
          </p:cNvPr>
          <p:cNvSpPr/>
          <p:nvPr/>
        </p:nvSpPr>
        <p:spPr>
          <a:xfrm>
            <a:off x="6095255" y="3214892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64AF41-E0F0-41FC-8B0B-D5F080D5A435}"/>
              </a:ext>
            </a:extLst>
          </p:cNvPr>
          <p:cNvSpPr/>
          <p:nvPr/>
        </p:nvSpPr>
        <p:spPr>
          <a:xfrm>
            <a:off x="60875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C6503C-54E4-49E5-B6F2-537CDB2E21EC}"/>
              </a:ext>
            </a:extLst>
          </p:cNvPr>
          <p:cNvSpPr/>
          <p:nvPr/>
        </p:nvSpPr>
        <p:spPr>
          <a:xfrm>
            <a:off x="1197527" y="4923729"/>
            <a:ext cx="2160000" cy="64907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C4D4CA6-13AD-4E41-B18A-364136164841}"/>
              </a:ext>
            </a:extLst>
          </p:cNvPr>
          <p:cNvSpPr/>
          <p:nvPr/>
        </p:nvSpPr>
        <p:spPr>
          <a:xfrm>
            <a:off x="6095255" y="4920753"/>
            <a:ext cx="2160000" cy="649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02E8EED-4C2C-45B6-9BFC-4C99DC6B68C5}"/>
              </a:ext>
            </a:extLst>
          </p:cNvPr>
          <p:cNvSpPr/>
          <p:nvPr/>
        </p:nvSpPr>
        <p:spPr>
          <a:xfrm>
            <a:off x="3656855" y="4923729"/>
            <a:ext cx="2160000" cy="649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7C95CA-67E3-4237-BFA8-214487F5323F}"/>
              </a:ext>
            </a:extLst>
          </p:cNvPr>
          <p:cNvSpPr/>
          <p:nvPr/>
        </p:nvSpPr>
        <p:spPr>
          <a:xfrm>
            <a:off x="1364456" y="563952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2"/>
                </a:solidFill>
              </a:rPr>
              <a:t>トランザクション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D1CD99-4A7E-4717-AD85-2BC2F055AF43}"/>
              </a:ext>
            </a:extLst>
          </p:cNvPr>
          <p:cNvSpPr/>
          <p:nvPr/>
        </p:nvSpPr>
        <p:spPr>
          <a:xfrm>
            <a:off x="42341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1"/>
                </a:solidFill>
              </a:rPr>
              <a:t>ログ出力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5EB22CC-DFCB-40FF-8A71-3F333EAE1EC7}"/>
              </a:ext>
            </a:extLst>
          </p:cNvPr>
          <p:cNvSpPr/>
          <p:nvPr/>
        </p:nvSpPr>
        <p:spPr>
          <a:xfrm>
            <a:off x="66725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例外処理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31125" y="1049195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64142" y="23307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40C2E389-51C9-4993-BEB2-3A31EE79D23F}"/>
              </a:ext>
            </a:extLst>
          </p:cNvPr>
          <p:cNvSpPr/>
          <p:nvPr/>
        </p:nvSpPr>
        <p:spPr>
          <a:xfrm>
            <a:off x="827720" y="6111116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F3745024-7DA8-4833-945E-BD46DFDF520E}"/>
              </a:ext>
            </a:extLst>
          </p:cNvPr>
          <p:cNvSpPr/>
          <p:nvPr/>
        </p:nvSpPr>
        <p:spPr>
          <a:xfrm>
            <a:off x="1002332" y="6247844"/>
            <a:ext cx="7379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横断的関心事はビジネスロジックに組み込まないという戦略。</a:t>
            </a:r>
          </a:p>
        </p:txBody>
      </p:sp>
    </p:spTree>
    <p:extLst>
      <p:ext uri="{BB962C8B-B14F-4D97-AF65-F5344CB8AC3E}">
        <p14:creationId xmlns:p14="http://schemas.microsoft.com/office/powerpoint/2010/main" val="48014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なぜフレームワークが必要なのか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019057-155D-4BD9-924E-4B937F55165A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現状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3CF29C-E2CE-4C2B-B23C-3B495A4F80C2}"/>
              </a:ext>
            </a:extLst>
          </p:cNvPr>
          <p:cNvSpPr txBox="1"/>
          <p:nvPr/>
        </p:nvSpPr>
        <p:spPr>
          <a:xfrm>
            <a:off x="490447" y="1542064"/>
            <a:ext cx="822810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・既存システムの保守性の悪さ</a:t>
            </a:r>
            <a:endParaRPr kumimoji="1" lang="en-US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例）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モデルの破綻（ビジネスロジックの散らばり・もつれ）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ファイル（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Front 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ビジネスロジッククラス（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データアクセスクラス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[DAO]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テータ転送クラス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[DTO]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の各階層の役割があいまいになってしまっている。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⇒ソースコードが難解になり、解析に時間がかかる。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⇒モジュールの疎結合化ができていないので、改修ポイントが増える。⇒システムの品質の低下・改修スピードの低下を招く。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⇒すべてがコストとして跳ね返ってくる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（初期設計時の設計思想があいまいであるところから来ている？）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8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FBCD02-29A9-4333-AA1C-98B0D2A43FF2}"/>
              </a:ext>
            </a:extLst>
          </p:cNvPr>
          <p:cNvSpPr/>
          <p:nvPr/>
        </p:nvSpPr>
        <p:spPr>
          <a:xfrm>
            <a:off x="12107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7615ED-6CDB-40D3-A2F6-007FCDD64B5E}"/>
              </a:ext>
            </a:extLst>
          </p:cNvPr>
          <p:cNvSpPr/>
          <p:nvPr/>
        </p:nvSpPr>
        <p:spPr>
          <a:xfrm>
            <a:off x="12107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2F780E-4FE6-4484-AA14-819A23BE14CB}"/>
              </a:ext>
            </a:extLst>
          </p:cNvPr>
          <p:cNvSpPr/>
          <p:nvPr/>
        </p:nvSpPr>
        <p:spPr>
          <a:xfrm>
            <a:off x="14927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物品申請処理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F741D3-0178-4B62-9605-EA35DC94BBE6}"/>
              </a:ext>
            </a:extLst>
          </p:cNvPr>
          <p:cNvSpPr/>
          <p:nvPr/>
        </p:nvSpPr>
        <p:spPr>
          <a:xfrm>
            <a:off x="12107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04D137-754B-4D0B-9113-AF3A731A37A7}"/>
              </a:ext>
            </a:extLst>
          </p:cNvPr>
          <p:cNvSpPr/>
          <p:nvPr/>
        </p:nvSpPr>
        <p:spPr>
          <a:xfrm>
            <a:off x="12107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369100-1BE6-4F59-9C5C-93BD317C4E18}"/>
              </a:ext>
            </a:extLst>
          </p:cNvPr>
          <p:cNvSpPr/>
          <p:nvPr/>
        </p:nvSpPr>
        <p:spPr>
          <a:xfrm>
            <a:off x="1210728" y="2529261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0EFFAD-6330-4F7E-B5A1-BD6499139578}"/>
              </a:ext>
            </a:extLst>
          </p:cNvPr>
          <p:cNvSpPr/>
          <p:nvPr/>
        </p:nvSpPr>
        <p:spPr>
          <a:xfrm>
            <a:off x="12107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5817CF-3AFD-489C-B81B-0893A5A49E12}"/>
              </a:ext>
            </a:extLst>
          </p:cNvPr>
          <p:cNvSpPr/>
          <p:nvPr/>
        </p:nvSpPr>
        <p:spPr>
          <a:xfrm>
            <a:off x="36491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F8DDDD-928A-499B-B70C-40E0422DE959}"/>
              </a:ext>
            </a:extLst>
          </p:cNvPr>
          <p:cNvSpPr/>
          <p:nvPr/>
        </p:nvSpPr>
        <p:spPr>
          <a:xfrm>
            <a:off x="36491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78905F-21DE-4063-8A0F-9E11578615B5}"/>
              </a:ext>
            </a:extLst>
          </p:cNvPr>
          <p:cNvSpPr/>
          <p:nvPr/>
        </p:nvSpPr>
        <p:spPr>
          <a:xfrm>
            <a:off x="39311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履歴参照処理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843F04C-C267-453B-8AD9-0B84060C3109}"/>
              </a:ext>
            </a:extLst>
          </p:cNvPr>
          <p:cNvSpPr/>
          <p:nvPr/>
        </p:nvSpPr>
        <p:spPr>
          <a:xfrm>
            <a:off x="36491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CED3B3-BD06-433D-9990-A4A4EC2505A2}"/>
              </a:ext>
            </a:extLst>
          </p:cNvPr>
          <p:cNvSpPr/>
          <p:nvPr/>
        </p:nvSpPr>
        <p:spPr>
          <a:xfrm>
            <a:off x="3656855" y="3335478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ED8294-23D5-4178-9F27-520D820B4769}"/>
              </a:ext>
            </a:extLst>
          </p:cNvPr>
          <p:cNvSpPr/>
          <p:nvPr/>
        </p:nvSpPr>
        <p:spPr>
          <a:xfrm>
            <a:off x="3656855" y="2970903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0FCC17-98EB-45AC-8221-2CB3642B5812}"/>
              </a:ext>
            </a:extLst>
          </p:cNvPr>
          <p:cNvSpPr/>
          <p:nvPr/>
        </p:nvSpPr>
        <p:spPr>
          <a:xfrm>
            <a:off x="3653659" y="195318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03C92B-F50D-45B3-95C1-28ADD0677B4D}"/>
              </a:ext>
            </a:extLst>
          </p:cNvPr>
          <p:cNvSpPr/>
          <p:nvPr/>
        </p:nvSpPr>
        <p:spPr>
          <a:xfrm>
            <a:off x="60875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D193B-F587-4BC8-A299-7A03E6CCF850}"/>
              </a:ext>
            </a:extLst>
          </p:cNvPr>
          <p:cNvSpPr/>
          <p:nvPr/>
        </p:nvSpPr>
        <p:spPr>
          <a:xfrm>
            <a:off x="6087527" y="1910855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A4B6FF-84EF-4937-AF2B-C436F27E20A3}"/>
              </a:ext>
            </a:extLst>
          </p:cNvPr>
          <p:cNvSpPr/>
          <p:nvPr/>
        </p:nvSpPr>
        <p:spPr>
          <a:xfrm>
            <a:off x="63695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設定変更処理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65813E-7734-4870-A3CD-1A8133D9654C}"/>
              </a:ext>
            </a:extLst>
          </p:cNvPr>
          <p:cNvSpPr/>
          <p:nvPr/>
        </p:nvSpPr>
        <p:spPr>
          <a:xfrm>
            <a:off x="60875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6C7579-2232-45A3-BC37-4D40AE5BF8AA}"/>
              </a:ext>
            </a:extLst>
          </p:cNvPr>
          <p:cNvSpPr/>
          <p:nvPr/>
        </p:nvSpPr>
        <p:spPr>
          <a:xfrm>
            <a:off x="60875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B07074-612C-4F3C-B7EA-336265411D4A}"/>
              </a:ext>
            </a:extLst>
          </p:cNvPr>
          <p:cNvSpPr/>
          <p:nvPr/>
        </p:nvSpPr>
        <p:spPr>
          <a:xfrm>
            <a:off x="6095255" y="3214892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64AF41-E0F0-41FC-8B0B-D5F080D5A435}"/>
              </a:ext>
            </a:extLst>
          </p:cNvPr>
          <p:cNvSpPr/>
          <p:nvPr/>
        </p:nvSpPr>
        <p:spPr>
          <a:xfrm>
            <a:off x="60875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C6503C-54E4-49E5-B6F2-537CDB2E21EC}"/>
              </a:ext>
            </a:extLst>
          </p:cNvPr>
          <p:cNvSpPr/>
          <p:nvPr/>
        </p:nvSpPr>
        <p:spPr>
          <a:xfrm>
            <a:off x="1197527" y="4923729"/>
            <a:ext cx="2160000" cy="64907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C4D4CA6-13AD-4E41-B18A-364136164841}"/>
              </a:ext>
            </a:extLst>
          </p:cNvPr>
          <p:cNvSpPr/>
          <p:nvPr/>
        </p:nvSpPr>
        <p:spPr>
          <a:xfrm>
            <a:off x="6095255" y="4920753"/>
            <a:ext cx="2160000" cy="649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02E8EED-4C2C-45B6-9BFC-4C99DC6B68C5}"/>
              </a:ext>
            </a:extLst>
          </p:cNvPr>
          <p:cNvSpPr/>
          <p:nvPr/>
        </p:nvSpPr>
        <p:spPr>
          <a:xfrm>
            <a:off x="3656855" y="4923729"/>
            <a:ext cx="2160000" cy="649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7C95CA-67E3-4237-BFA8-214487F5323F}"/>
              </a:ext>
            </a:extLst>
          </p:cNvPr>
          <p:cNvSpPr/>
          <p:nvPr/>
        </p:nvSpPr>
        <p:spPr>
          <a:xfrm>
            <a:off x="1364456" y="563952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2"/>
                </a:solidFill>
              </a:rPr>
              <a:t>トランザクション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D1CD99-4A7E-4717-AD85-2BC2F055AF43}"/>
              </a:ext>
            </a:extLst>
          </p:cNvPr>
          <p:cNvSpPr/>
          <p:nvPr/>
        </p:nvSpPr>
        <p:spPr>
          <a:xfrm>
            <a:off x="42341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1"/>
                </a:solidFill>
              </a:rPr>
              <a:t>ログ出力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5EB22CC-DFCB-40FF-8A71-3F333EAE1EC7}"/>
              </a:ext>
            </a:extLst>
          </p:cNvPr>
          <p:cNvSpPr/>
          <p:nvPr/>
        </p:nvSpPr>
        <p:spPr>
          <a:xfrm>
            <a:off x="66725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例外処理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31125" y="1049195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64142" y="23307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9BDC9C7-5263-4100-A5FD-55890DF3952E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999185" y="3079595"/>
            <a:ext cx="27834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281D81-0C32-415C-9475-B58ED6E82A0D}"/>
              </a:ext>
            </a:extLst>
          </p:cNvPr>
          <p:cNvCxnSpPr>
            <a:cxnSpLocks/>
            <a:stCxn id="3" idx="2"/>
            <a:endCxn id="39" idx="0"/>
          </p:cNvCxnSpPr>
          <p:nvPr/>
        </p:nvCxnSpPr>
        <p:spPr>
          <a:xfrm flipH="1">
            <a:off x="2277527" y="1555424"/>
            <a:ext cx="5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973AFD69-E166-4F67-94BF-A2605A9A66B6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148091"/>
            <a:ext cx="1852893" cy="2775638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4E77C10-8A37-478D-8535-7A17962F0EC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1555424"/>
            <a:ext cx="2680679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44ABA7B-1CD1-42A3-8812-9BD38948A2F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3079595"/>
            <a:ext cx="413463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A87D4074-02B7-4342-9C2F-ECB9CBA5CF98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089794"/>
            <a:ext cx="4214145" cy="283393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75CB9A4-C843-4130-994E-BC36700C4A84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>
          <a:xfrm>
            <a:off x="2277531" y="1860054"/>
            <a:ext cx="24593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5E4FCCE5-13F6-4897-B39C-E9BA2D577C03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>
            <a:off x="2277529" y="2715527"/>
            <a:ext cx="2459326" cy="2208202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1EA3F2A-D7AD-44CE-956E-77D07ED3D64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055165" y="3157169"/>
            <a:ext cx="681690" cy="1766560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931BD91A-9722-4B3A-AF8B-4A5680A52DD5}"/>
              </a:ext>
            </a:extLst>
          </p:cNvPr>
          <p:cNvCxnSpPr>
            <a:cxnSpLocks/>
            <a:stCxn id="15" idx="2"/>
            <a:endCxn id="41" idx="0"/>
          </p:cNvCxnSpPr>
          <p:nvPr/>
        </p:nvCxnSpPr>
        <p:spPr>
          <a:xfrm>
            <a:off x="4715931" y="1860054"/>
            <a:ext cx="209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2368340-1069-4704-9C4D-BFD951A2B99A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1860054"/>
            <a:ext cx="1683028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F364027D-E30A-4581-BCA8-3573AEEDE7D8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3417292"/>
            <a:ext cx="1980100" cy="1506437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C7C5677-2BB6-456F-893C-2131B9C198EA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>
            <a:off x="7154330" y="2334357"/>
            <a:ext cx="209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A338664-B833-4D58-AF7B-C078610697D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952539" y="3521744"/>
            <a:ext cx="2222716" cy="1399009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212BBF23-2327-4D80-8174-2F7FE93B9B47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2277530" y="2334357"/>
            <a:ext cx="48977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58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FBCD02-29A9-4333-AA1C-98B0D2A43FF2}"/>
              </a:ext>
            </a:extLst>
          </p:cNvPr>
          <p:cNvSpPr/>
          <p:nvPr/>
        </p:nvSpPr>
        <p:spPr>
          <a:xfrm>
            <a:off x="12107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7615ED-6CDB-40D3-A2F6-007FCDD64B5E}"/>
              </a:ext>
            </a:extLst>
          </p:cNvPr>
          <p:cNvSpPr/>
          <p:nvPr/>
        </p:nvSpPr>
        <p:spPr>
          <a:xfrm>
            <a:off x="12107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2F780E-4FE6-4484-AA14-819A23BE14CB}"/>
              </a:ext>
            </a:extLst>
          </p:cNvPr>
          <p:cNvSpPr/>
          <p:nvPr/>
        </p:nvSpPr>
        <p:spPr>
          <a:xfrm>
            <a:off x="14927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物品申請処理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F741D3-0178-4B62-9605-EA35DC94BBE6}"/>
              </a:ext>
            </a:extLst>
          </p:cNvPr>
          <p:cNvSpPr/>
          <p:nvPr/>
        </p:nvSpPr>
        <p:spPr>
          <a:xfrm>
            <a:off x="12107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04D137-754B-4D0B-9113-AF3A731A37A7}"/>
              </a:ext>
            </a:extLst>
          </p:cNvPr>
          <p:cNvSpPr/>
          <p:nvPr/>
        </p:nvSpPr>
        <p:spPr>
          <a:xfrm>
            <a:off x="12107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369100-1BE6-4F59-9C5C-93BD317C4E18}"/>
              </a:ext>
            </a:extLst>
          </p:cNvPr>
          <p:cNvSpPr/>
          <p:nvPr/>
        </p:nvSpPr>
        <p:spPr>
          <a:xfrm>
            <a:off x="1210728" y="2529261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0EFFAD-6330-4F7E-B5A1-BD6499139578}"/>
              </a:ext>
            </a:extLst>
          </p:cNvPr>
          <p:cNvSpPr/>
          <p:nvPr/>
        </p:nvSpPr>
        <p:spPr>
          <a:xfrm>
            <a:off x="12107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5817CF-3AFD-489C-B81B-0893A5A49E12}"/>
              </a:ext>
            </a:extLst>
          </p:cNvPr>
          <p:cNvSpPr/>
          <p:nvPr/>
        </p:nvSpPr>
        <p:spPr>
          <a:xfrm>
            <a:off x="36491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F8DDDD-928A-499B-B70C-40E0422DE959}"/>
              </a:ext>
            </a:extLst>
          </p:cNvPr>
          <p:cNvSpPr/>
          <p:nvPr/>
        </p:nvSpPr>
        <p:spPr>
          <a:xfrm>
            <a:off x="36491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78905F-21DE-4063-8A0F-9E11578615B5}"/>
              </a:ext>
            </a:extLst>
          </p:cNvPr>
          <p:cNvSpPr/>
          <p:nvPr/>
        </p:nvSpPr>
        <p:spPr>
          <a:xfrm>
            <a:off x="39311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履歴参照処理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843F04C-C267-453B-8AD9-0B84060C3109}"/>
              </a:ext>
            </a:extLst>
          </p:cNvPr>
          <p:cNvSpPr/>
          <p:nvPr/>
        </p:nvSpPr>
        <p:spPr>
          <a:xfrm>
            <a:off x="36491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CED3B3-BD06-433D-9990-A4A4EC2505A2}"/>
              </a:ext>
            </a:extLst>
          </p:cNvPr>
          <p:cNvSpPr/>
          <p:nvPr/>
        </p:nvSpPr>
        <p:spPr>
          <a:xfrm>
            <a:off x="3656855" y="3335478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ED8294-23D5-4178-9F27-520D820B4769}"/>
              </a:ext>
            </a:extLst>
          </p:cNvPr>
          <p:cNvSpPr/>
          <p:nvPr/>
        </p:nvSpPr>
        <p:spPr>
          <a:xfrm>
            <a:off x="3656855" y="2970903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0FCC17-98EB-45AC-8221-2CB3642B5812}"/>
              </a:ext>
            </a:extLst>
          </p:cNvPr>
          <p:cNvSpPr/>
          <p:nvPr/>
        </p:nvSpPr>
        <p:spPr>
          <a:xfrm>
            <a:off x="3653659" y="195318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03C92B-F50D-45B3-95C1-28ADD0677B4D}"/>
              </a:ext>
            </a:extLst>
          </p:cNvPr>
          <p:cNvSpPr/>
          <p:nvPr/>
        </p:nvSpPr>
        <p:spPr>
          <a:xfrm>
            <a:off x="60875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D193B-F587-4BC8-A299-7A03E6CCF850}"/>
              </a:ext>
            </a:extLst>
          </p:cNvPr>
          <p:cNvSpPr/>
          <p:nvPr/>
        </p:nvSpPr>
        <p:spPr>
          <a:xfrm>
            <a:off x="6087527" y="1910855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A4B6FF-84EF-4937-AF2B-C436F27E20A3}"/>
              </a:ext>
            </a:extLst>
          </p:cNvPr>
          <p:cNvSpPr/>
          <p:nvPr/>
        </p:nvSpPr>
        <p:spPr>
          <a:xfrm>
            <a:off x="63695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設定変更処理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65813E-7734-4870-A3CD-1A8133D9654C}"/>
              </a:ext>
            </a:extLst>
          </p:cNvPr>
          <p:cNvSpPr/>
          <p:nvPr/>
        </p:nvSpPr>
        <p:spPr>
          <a:xfrm>
            <a:off x="60875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6C7579-2232-45A3-BC37-4D40AE5BF8AA}"/>
              </a:ext>
            </a:extLst>
          </p:cNvPr>
          <p:cNvSpPr/>
          <p:nvPr/>
        </p:nvSpPr>
        <p:spPr>
          <a:xfrm>
            <a:off x="60875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B07074-612C-4F3C-B7EA-336265411D4A}"/>
              </a:ext>
            </a:extLst>
          </p:cNvPr>
          <p:cNvSpPr/>
          <p:nvPr/>
        </p:nvSpPr>
        <p:spPr>
          <a:xfrm>
            <a:off x="6095255" y="3214892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64AF41-E0F0-41FC-8B0B-D5F080D5A435}"/>
              </a:ext>
            </a:extLst>
          </p:cNvPr>
          <p:cNvSpPr/>
          <p:nvPr/>
        </p:nvSpPr>
        <p:spPr>
          <a:xfrm>
            <a:off x="60875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C6503C-54E4-49E5-B6F2-537CDB2E21EC}"/>
              </a:ext>
            </a:extLst>
          </p:cNvPr>
          <p:cNvSpPr/>
          <p:nvPr/>
        </p:nvSpPr>
        <p:spPr>
          <a:xfrm>
            <a:off x="1197527" y="4923729"/>
            <a:ext cx="2160000" cy="64907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C4D4CA6-13AD-4E41-B18A-364136164841}"/>
              </a:ext>
            </a:extLst>
          </p:cNvPr>
          <p:cNvSpPr/>
          <p:nvPr/>
        </p:nvSpPr>
        <p:spPr>
          <a:xfrm>
            <a:off x="6095255" y="4920753"/>
            <a:ext cx="2160000" cy="649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02E8EED-4C2C-45B6-9BFC-4C99DC6B68C5}"/>
              </a:ext>
            </a:extLst>
          </p:cNvPr>
          <p:cNvSpPr/>
          <p:nvPr/>
        </p:nvSpPr>
        <p:spPr>
          <a:xfrm>
            <a:off x="3656855" y="4923729"/>
            <a:ext cx="2160000" cy="649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7C95CA-67E3-4237-BFA8-214487F5323F}"/>
              </a:ext>
            </a:extLst>
          </p:cNvPr>
          <p:cNvSpPr/>
          <p:nvPr/>
        </p:nvSpPr>
        <p:spPr>
          <a:xfrm>
            <a:off x="1364456" y="563952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2"/>
                </a:solidFill>
              </a:rPr>
              <a:t>トランザクション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D1CD99-4A7E-4717-AD85-2BC2F055AF43}"/>
              </a:ext>
            </a:extLst>
          </p:cNvPr>
          <p:cNvSpPr/>
          <p:nvPr/>
        </p:nvSpPr>
        <p:spPr>
          <a:xfrm>
            <a:off x="42341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1"/>
                </a:solidFill>
              </a:rPr>
              <a:t>ログ出力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5EB22CC-DFCB-40FF-8A71-3F333EAE1EC7}"/>
              </a:ext>
            </a:extLst>
          </p:cNvPr>
          <p:cNvSpPr/>
          <p:nvPr/>
        </p:nvSpPr>
        <p:spPr>
          <a:xfrm>
            <a:off x="66725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例外処理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31125" y="1049195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64142" y="23307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9BDC9C7-5263-4100-A5FD-55890DF3952E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999185" y="3079595"/>
            <a:ext cx="27834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281D81-0C32-415C-9475-B58ED6E82A0D}"/>
              </a:ext>
            </a:extLst>
          </p:cNvPr>
          <p:cNvCxnSpPr>
            <a:cxnSpLocks/>
            <a:stCxn id="3" idx="2"/>
            <a:endCxn id="39" idx="0"/>
          </p:cNvCxnSpPr>
          <p:nvPr/>
        </p:nvCxnSpPr>
        <p:spPr>
          <a:xfrm flipH="1">
            <a:off x="2277527" y="1555424"/>
            <a:ext cx="5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973AFD69-E166-4F67-94BF-A2605A9A66B6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148091"/>
            <a:ext cx="1852893" cy="2775638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4E77C10-8A37-478D-8535-7A17962F0EC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1555424"/>
            <a:ext cx="2680679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44ABA7B-1CD1-42A3-8812-9BD38948A2F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3079595"/>
            <a:ext cx="413463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A87D4074-02B7-4342-9C2F-ECB9CBA5CF98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089794"/>
            <a:ext cx="4214145" cy="283393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75CB9A4-C843-4130-994E-BC36700C4A84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>
          <a:xfrm>
            <a:off x="2277531" y="1860054"/>
            <a:ext cx="24593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5E4FCCE5-13F6-4897-B39C-E9BA2D577C03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>
            <a:off x="2277529" y="2715527"/>
            <a:ext cx="2459326" cy="2208202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1EA3F2A-D7AD-44CE-956E-77D07ED3D64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055165" y="3157169"/>
            <a:ext cx="681690" cy="1766560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931BD91A-9722-4B3A-AF8B-4A5680A52DD5}"/>
              </a:ext>
            </a:extLst>
          </p:cNvPr>
          <p:cNvCxnSpPr>
            <a:cxnSpLocks/>
            <a:stCxn id="15" idx="2"/>
            <a:endCxn id="41" idx="0"/>
          </p:cNvCxnSpPr>
          <p:nvPr/>
        </p:nvCxnSpPr>
        <p:spPr>
          <a:xfrm>
            <a:off x="4715931" y="1860054"/>
            <a:ext cx="209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2368340-1069-4704-9C4D-BFD951A2B99A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1860054"/>
            <a:ext cx="1683028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F364027D-E30A-4581-BCA8-3573AEEDE7D8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3417292"/>
            <a:ext cx="1980100" cy="1506437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C7C5677-2BB6-456F-893C-2131B9C198EA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>
            <a:off x="7154330" y="2334357"/>
            <a:ext cx="209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A338664-B833-4D58-AF7B-C078610697D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952539" y="3521744"/>
            <a:ext cx="2222716" cy="1399009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212BBF23-2327-4D80-8174-2F7FE93B9B47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2277530" y="2334357"/>
            <a:ext cx="48977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50F36235-D108-488A-A6DF-E89B71CB99E5}"/>
              </a:ext>
            </a:extLst>
          </p:cNvPr>
          <p:cNvSpPr/>
          <p:nvPr/>
        </p:nvSpPr>
        <p:spPr>
          <a:xfrm>
            <a:off x="733460" y="6032802"/>
            <a:ext cx="7521794" cy="769441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D61786F-9D1B-4F8D-B5D3-D4205180F820}"/>
              </a:ext>
            </a:extLst>
          </p:cNvPr>
          <p:cNvSpPr/>
          <p:nvPr/>
        </p:nvSpPr>
        <p:spPr>
          <a:xfrm>
            <a:off x="1012724" y="6101919"/>
            <a:ext cx="6989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横断的関心事を</a:t>
            </a:r>
            <a:r>
              <a:rPr lang="ja-JP" altLang="en-US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割り込み処理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としてビジネスロジックに組み込む。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⇒特定のメソッドを通過したときに割り込み処理が発生。</a:t>
            </a:r>
          </a:p>
        </p:txBody>
      </p:sp>
    </p:spTree>
    <p:extLst>
      <p:ext uri="{BB962C8B-B14F-4D97-AF65-F5344CB8AC3E}">
        <p14:creationId xmlns:p14="http://schemas.microsoft.com/office/powerpoint/2010/main" val="3504163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AD501759-53B2-4C2F-A86C-A04081F435EF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2A959CC-A0C3-4CA3-86CD-D9C69161750B}"/>
              </a:ext>
            </a:extLst>
          </p:cNvPr>
          <p:cNvSpPr txBox="1"/>
          <p:nvPr/>
        </p:nvSpPr>
        <p:spPr>
          <a:xfrm>
            <a:off x="4755636" y="4095773"/>
            <a:ext cx="277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本当はデータ転送クラスです</a:t>
            </a:r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6198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F1E1FAFE-9766-400D-9F63-A63D596F587A}"/>
              </a:ext>
            </a:extLst>
          </p:cNvPr>
          <p:cNvSpPr/>
          <p:nvPr/>
        </p:nvSpPr>
        <p:spPr>
          <a:xfrm>
            <a:off x="5841999" y="2346736"/>
            <a:ext cx="3302001" cy="498064"/>
          </a:xfrm>
          <a:prstGeom prst="wedgeRectCallout">
            <a:avLst>
              <a:gd name="adj1" fmla="val -79115"/>
              <a:gd name="adj2" fmla="val -1293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8C897AE-22D0-42DC-928F-C80955B3AE00}"/>
              </a:ext>
            </a:extLst>
          </p:cNvPr>
          <p:cNvSpPr/>
          <p:nvPr/>
        </p:nvSpPr>
        <p:spPr>
          <a:xfrm>
            <a:off x="5869082" y="242963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setXxx</a:t>
            </a:r>
            <a:r>
              <a:rPr lang="ja-JP" altLang="en-US" dirty="0"/>
              <a:t>メソッドの処理後に実行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032CDB-BBA4-4083-8637-ABE20B2CB0A6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80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F5AAD17-FE5B-4492-A831-9BB86AE19B10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C1C89AC-D3A5-460B-AE37-671A9ADBE7BA}"/>
              </a:ext>
            </a:extLst>
          </p:cNvPr>
          <p:cNvSpPr/>
          <p:nvPr/>
        </p:nvSpPr>
        <p:spPr>
          <a:xfrm>
            <a:off x="4673599" y="5014500"/>
            <a:ext cx="3898901" cy="498064"/>
          </a:xfrm>
          <a:prstGeom prst="wedgeRectCallout">
            <a:avLst>
              <a:gd name="adj1" fmla="val -80141"/>
              <a:gd name="adj2" fmla="val 5140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9D65A0-17E5-4DFF-A62C-F328457B0E71}"/>
              </a:ext>
            </a:extLst>
          </p:cNvPr>
          <p:cNvSpPr/>
          <p:nvPr/>
        </p:nvSpPr>
        <p:spPr>
          <a:xfrm>
            <a:off x="4700682" y="509739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割り込みの処理対象となるメソッド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6581EB10-2304-46DD-8109-80FB9945E7BD}"/>
              </a:ext>
            </a:extLst>
          </p:cNvPr>
          <p:cNvSpPr/>
          <p:nvPr/>
        </p:nvSpPr>
        <p:spPr>
          <a:xfrm>
            <a:off x="5841999" y="2346736"/>
            <a:ext cx="3302001" cy="498064"/>
          </a:xfrm>
          <a:prstGeom prst="wedgeRectCallout">
            <a:avLst>
              <a:gd name="adj1" fmla="val -79115"/>
              <a:gd name="adj2" fmla="val -1293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4BC7361-F7DB-4A3D-8ADE-9B4CC2DB66B9}"/>
              </a:ext>
            </a:extLst>
          </p:cNvPr>
          <p:cNvSpPr/>
          <p:nvPr/>
        </p:nvSpPr>
        <p:spPr>
          <a:xfrm>
            <a:off x="5869082" y="242963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setXxx</a:t>
            </a:r>
            <a:r>
              <a:rPr lang="ja-JP" altLang="en-US" dirty="0"/>
              <a:t>メソッドの処理後に実行</a:t>
            </a:r>
          </a:p>
        </p:txBody>
      </p:sp>
    </p:spTree>
    <p:extLst>
      <p:ext uri="{BB962C8B-B14F-4D97-AF65-F5344CB8AC3E}">
        <p14:creationId xmlns:p14="http://schemas.microsoft.com/office/powerpoint/2010/main" val="1191800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AD501759-53B2-4C2F-A86C-A04081F435EF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C1C89AC-D3A5-460B-AE37-671A9ADBE7BA}"/>
              </a:ext>
            </a:extLst>
          </p:cNvPr>
          <p:cNvSpPr/>
          <p:nvPr/>
        </p:nvSpPr>
        <p:spPr>
          <a:xfrm>
            <a:off x="4673599" y="5014500"/>
            <a:ext cx="3898901" cy="498064"/>
          </a:xfrm>
          <a:prstGeom prst="wedgeRectCallout">
            <a:avLst>
              <a:gd name="adj1" fmla="val -80141"/>
              <a:gd name="adj2" fmla="val 514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9D65A0-17E5-4DFF-A62C-F328457B0E71}"/>
              </a:ext>
            </a:extLst>
          </p:cNvPr>
          <p:cNvSpPr/>
          <p:nvPr/>
        </p:nvSpPr>
        <p:spPr>
          <a:xfrm>
            <a:off x="4700682" y="509739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割り込みの処理対象となるメソッド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6581EB10-2304-46DD-8109-80FB9945E7BD}"/>
              </a:ext>
            </a:extLst>
          </p:cNvPr>
          <p:cNvSpPr/>
          <p:nvPr/>
        </p:nvSpPr>
        <p:spPr>
          <a:xfrm>
            <a:off x="5841999" y="2346736"/>
            <a:ext cx="3302001" cy="498064"/>
          </a:xfrm>
          <a:prstGeom prst="wedgeRectCallout">
            <a:avLst>
              <a:gd name="adj1" fmla="val -79115"/>
              <a:gd name="adj2" fmla="val -129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4BC7361-F7DB-4A3D-8ADE-9B4CC2DB66B9}"/>
              </a:ext>
            </a:extLst>
          </p:cNvPr>
          <p:cNvSpPr/>
          <p:nvPr/>
        </p:nvSpPr>
        <p:spPr>
          <a:xfrm>
            <a:off x="5869082" y="242963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setXxx</a:t>
            </a:r>
            <a:r>
              <a:rPr lang="ja-JP" altLang="en-US" dirty="0"/>
              <a:t>メソッドの処理後に実行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F219688-D072-49B3-A596-16D74CDF0D8A}"/>
              </a:ext>
            </a:extLst>
          </p:cNvPr>
          <p:cNvSpPr/>
          <p:nvPr/>
        </p:nvSpPr>
        <p:spPr>
          <a:xfrm>
            <a:off x="899491" y="3304829"/>
            <a:ext cx="7521794" cy="937513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0DFD587-561B-47E8-9C32-D61A3E958A09}"/>
              </a:ext>
            </a:extLst>
          </p:cNvPr>
          <p:cNvSpPr/>
          <p:nvPr/>
        </p:nvSpPr>
        <p:spPr>
          <a:xfrm>
            <a:off x="1205838" y="3362391"/>
            <a:ext cx="6989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を使うことで、ビジネスロジック作成時に</a:t>
            </a:r>
            <a:endParaRPr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ログや例外処理に気を配る必要がなくなる！</a:t>
            </a:r>
          </a:p>
        </p:txBody>
      </p:sp>
    </p:spTree>
    <p:extLst>
      <p:ext uri="{BB962C8B-B14F-4D97-AF65-F5344CB8AC3E}">
        <p14:creationId xmlns:p14="http://schemas.microsoft.com/office/powerpoint/2010/main" val="3217952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8" y="1037452"/>
            <a:ext cx="4498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従来の</a:t>
            </a:r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3201" y="2738024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2666" y="2738024"/>
            <a:ext cx="914400" cy="914400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113F42E-4ED1-46F5-A2D7-648BBE2AEAAA}"/>
              </a:ext>
            </a:extLst>
          </p:cNvPr>
          <p:cNvCxnSpPr>
            <a:cxnSpLocks/>
          </p:cNvCxnSpPr>
          <p:nvPr/>
        </p:nvCxnSpPr>
        <p:spPr>
          <a:xfrm flipH="1">
            <a:off x="4156137" y="1973530"/>
            <a:ext cx="8468" cy="294848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582266" y="4507429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197534" y="4507429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2767601" y="3195224"/>
            <a:ext cx="32850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409199" y="3700519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913403" y="3010558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4681066" y="2671910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HTML</a:t>
              </a:r>
            </a:p>
          </p:txBody>
        </p:sp>
      </p:grp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741F5B25-C895-4A1A-827C-86F0863BFE45}"/>
              </a:ext>
            </a:extLst>
          </p:cNvPr>
          <p:cNvSpPr/>
          <p:nvPr/>
        </p:nvSpPr>
        <p:spPr>
          <a:xfrm>
            <a:off x="1092202" y="5588659"/>
            <a:ext cx="6959596" cy="731992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6A9D549-9AD7-45C6-9335-88A79907EF22}"/>
              </a:ext>
            </a:extLst>
          </p:cNvPr>
          <p:cNvSpPr/>
          <p:nvPr/>
        </p:nvSpPr>
        <p:spPr>
          <a:xfrm>
            <a:off x="1235135" y="5707762"/>
            <a:ext cx="69595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サーバ側で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をレンダリングして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へ送る</a:t>
            </a:r>
          </a:p>
        </p:txBody>
      </p:sp>
    </p:spTree>
    <p:extLst>
      <p:ext uri="{BB962C8B-B14F-4D97-AF65-F5344CB8AC3E}">
        <p14:creationId xmlns:p14="http://schemas.microsoft.com/office/powerpoint/2010/main" val="192954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8" y="1037452"/>
            <a:ext cx="478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現代：クライアント側の多様化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グラフィックス 2" descr="スマート フォン">
            <a:extLst>
              <a:ext uri="{FF2B5EF4-FFF2-40B4-BE49-F238E27FC236}">
                <a16:creationId xmlns:a16="http://schemas.microsoft.com/office/drawing/2014/main" id="{A2C1A581-2A9D-4346-B94F-F2230C1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000" y="1589643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タブレット">
            <a:extLst>
              <a:ext uri="{FF2B5EF4-FFF2-40B4-BE49-F238E27FC236}">
                <a16:creationId xmlns:a16="http://schemas.microsoft.com/office/drawing/2014/main" id="{F66A3E7F-2C73-4307-BDA4-39C089EB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3000" y="2757724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001" y="3925805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CA56B194-0708-4E7A-988A-FB6E13A87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3000" y="5093886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2466" y="3129619"/>
            <a:ext cx="914400" cy="914400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113F42E-4ED1-46F5-A2D7-648BBE2AEAAA}"/>
              </a:ext>
            </a:extLst>
          </p:cNvPr>
          <p:cNvCxnSpPr/>
          <p:nvPr/>
        </p:nvCxnSpPr>
        <p:spPr>
          <a:xfrm>
            <a:off x="4673600" y="1600340"/>
            <a:ext cx="0" cy="48873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998133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613401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D60CC5-CF56-4DEB-82A2-A1B91FD0D51F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flipH="1" flipV="1">
            <a:off x="3327400" y="2046843"/>
            <a:ext cx="3285066" cy="1539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7D3CB2-DA74-4E29-8320-E990C3754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327400" y="3214924"/>
            <a:ext cx="3285066" cy="37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327401" y="3586819"/>
            <a:ext cx="3285065" cy="79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A5BBEED-9901-4C8C-BB8E-2604BF32368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327400" y="3586819"/>
            <a:ext cx="3285066" cy="1964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968999" y="4092114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846B271-418E-40FC-86DC-0252650C8759}"/>
              </a:ext>
            </a:extLst>
          </p:cNvPr>
          <p:cNvSpPr txBox="1"/>
          <p:nvPr/>
        </p:nvSpPr>
        <p:spPr>
          <a:xfrm>
            <a:off x="25400" y="536642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データ連携先サーバ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1473203" y="419833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65F8B2-506B-4AC3-A89E-E414AA03F09E}"/>
              </a:ext>
            </a:extLst>
          </p:cNvPr>
          <p:cNvSpPr txBox="1"/>
          <p:nvPr/>
        </p:nvSpPr>
        <p:spPr>
          <a:xfrm>
            <a:off x="1007533" y="303025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タブレット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CAF697-C60A-4FF9-AAE1-BB49CD82528E}"/>
              </a:ext>
            </a:extLst>
          </p:cNvPr>
          <p:cNvSpPr txBox="1"/>
          <p:nvPr/>
        </p:nvSpPr>
        <p:spPr>
          <a:xfrm>
            <a:off x="1185336" y="1908502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スマホ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5240866" y="3063505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データ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676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pic>
        <p:nvPicPr>
          <p:cNvPr id="3" name="グラフィックス 2" descr="スマート フォン">
            <a:extLst>
              <a:ext uri="{FF2B5EF4-FFF2-40B4-BE49-F238E27FC236}">
                <a16:creationId xmlns:a16="http://schemas.microsoft.com/office/drawing/2014/main" id="{A2C1A581-2A9D-4346-B94F-F2230C1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000" y="1589643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タブレット">
            <a:extLst>
              <a:ext uri="{FF2B5EF4-FFF2-40B4-BE49-F238E27FC236}">
                <a16:creationId xmlns:a16="http://schemas.microsoft.com/office/drawing/2014/main" id="{F66A3E7F-2C73-4307-BDA4-39C089EB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3000" y="2757724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001" y="3925805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CA56B194-0708-4E7A-988A-FB6E13A87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3000" y="5093886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2466" y="3129619"/>
            <a:ext cx="914400" cy="9144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998133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613401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D60CC5-CF56-4DEB-82A2-A1B91FD0D51F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flipH="1" flipV="1">
            <a:off x="3327400" y="2046843"/>
            <a:ext cx="3285066" cy="1539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7D3CB2-DA74-4E29-8320-E990C3754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327400" y="3214924"/>
            <a:ext cx="3285066" cy="37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327401" y="3586819"/>
            <a:ext cx="3285065" cy="79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A5BBEED-9901-4C8C-BB8E-2604BF32368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327400" y="3586819"/>
            <a:ext cx="3285066" cy="1964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968999" y="4092114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1473203" y="419833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65F8B2-506B-4AC3-A89E-E414AA03F09E}"/>
              </a:ext>
            </a:extLst>
          </p:cNvPr>
          <p:cNvSpPr txBox="1"/>
          <p:nvPr/>
        </p:nvSpPr>
        <p:spPr>
          <a:xfrm>
            <a:off x="1007533" y="303025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タブレット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CAF697-C60A-4FF9-AAE1-BB49CD82528E}"/>
              </a:ext>
            </a:extLst>
          </p:cNvPr>
          <p:cNvSpPr txBox="1"/>
          <p:nvPr/>
        </p:nvSpPr>
        <p:spPr>
          <a:xfrm>
            <a:off x="1185336" y="1908502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スマホ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5240866" y="3063505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データ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209692AD-70B9-4044-A750-EDF285C3F191}"/>
              </a:ext>
            </a:extLst>
          </p:cNvPr>
          <p:cNvSpPr/>
          <p:nvPr/>
        </p:nvSpPr>
        <p:spPr>
          <a:xfrm>
            <a:off x="5816602" y="1289066"/>
            <a:ext cx="2978238" cy="1135677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015765A-8C2A-40C6-9858-9BF573837DDF}"/>
              </a:ext>
            </a:extLst>
          </p:cNvPr>
          <p:cNvSpPr/>
          <p:nvPr/>
        </p:nvSpPr>
        <p:spPr>
          <a:xfrm>
            <a:off x="6055212" y="1452842"/>
            <a:ext cx="2739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ではなく</a:t>
            </a:r>
            <a:endParaRPr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データでほしい！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D45E1D90-03B3-4CDE-B544-9C1449753DBA}"/>
              </a:ext>
            </a:extLst>
          </p:cNvPr>
          <p:cNvCxnSpPr/>
          <p:nvPr/>
        </p:nvCxnSpPr>
        <p:spPr>
          <a:xfrm>
            <a:off x="4673600" y="1600340"/>
            <a:ext cx="0" cy="48873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53A4908-64D2-4C99-B683-C352A1A52552}"/>
              </a:ext>
            </a:extLst>
          </p:cNvPr>
          <p:cNvSpPr txBox="1"/>
          <p:nvPr/>
        </p:nvSpPr>
        <p:spPr>
          <a:xfrm>
            <a:off x="25400" y="536642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データ連携先サーバ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68605F4-286B-4813-9041-8AB876A2A74A}"/>
              </a:ext>
            </a:extLst>
          </p:cNvPr>
          <p:cNvSpPr txBox="1"/>
          <p:nvPr/>
        </p:nvSpPr>
        <p:spPr>
          <a:xfrm>
            <a:off x="454358" y="1037452"/>
            <a:ext cx="478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現代：クライアント側の多様化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99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pic>
        <p:nvPicPr>
          <p:cNvPr id="3" name="グラフィックス 2" descr="スマート フォン">
            <a:extLst>
              <a:ext uri="{FF2B5EF4-FFF2-40B4-BE49-F238E27FC236}">
                <a16:creationId xmlns:a16="http://schemas.microsoft.com/office/drawing/2014/main" id="{A2C1A581-2A9D-4346-B94F-F2230C1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000" y="1589643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タブレット">
            <a:extLst>
              <a:ext uri="{FF2B5EF4-FFF2-40B4-BE49-F238E27FC236}">
                <a16:creationId xmlns:a16="http://schemas.microsoft.com/office/drawing/2014/main" id="{F66A3E7F-2C73-4307-BDA4-39C089EB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3000" y="2757724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001" y="3925805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CA56B194-0708-4E7A-988A-FB6E13A87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3000" y="5093886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2466" y="3129619"/>
            <a:ext cx="914400" cy="9144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998133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613401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D60CC5-CF56-4DEB-82A2-A1B91FD0D51F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flipH="1" flipV="1">
            <a:off x="3327400" y="2046843"/>
            <a:ext cx="3285066" cy="1539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7D3CB2-DA74-4E29-8320-E990C3754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327400" y="3214924"/>
            <a:ext cx="3285066" cy="37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327401" y="3586819"/>
            <a:ext cx="3285065" cy="79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A5BBEED-9901-4C8C-BB8E-2604BF32368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327400" y="3586819"/>
            <a:ext cx="3285066" cy="1964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968999" y="4092114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1473203" y="419833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65F8B2-506B-4AC3-A89E-E414AA03F09E}"/>
              </a:ext>
            </a:extLst>
          </p:cNvPr>
          <p:cNvSpPr txBox="1"/>
          <p:nvPr/>
        </p:nvSpPr>
        <p:spPr>
          <a:xfrm>
            <a:off x="1007533" y="303025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タブレット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CAF697-C60A-4FF9-AAE1-BB49CD82528E}"/>
              </a:ext>
            </a:extLst>
          </p:cNvPr>
          <p:cNvSpPr txBox="1"/>
          <p:nvPr/>
        </p:nvSpPr>
        <p:spPr>
          <a:xfrm>
            <a:off x="1185336" y="1908502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スマホ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5240866" y="3063505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JSON</a:t>
              </a:r>
            </a:p>
          </p:txBody>
        </p:sp>
      </p:grp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209692AD-70B9-4044-A750-EDF285C3F191}"/>
              </a:ext>
            </a:extLst>
          </p:cNvPr>
          <p:cNvSpPr/>
          <p:nvPr/>
        </p:nvSpPr>
        <p:spPr>
          <a:xfrm>
            <a:off x="7145863" y="2861747"/>
            <a:ext cx="1261533" cy="579044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015765A-8C2A-40C6-9858-9BF573837DDF}"/>
              </a:ext>
            </a:extLst>
          </p:cNvPr>
          <p:cNvSpPr/>
          <p:nvPr/>
        </p:nvSpPr>
        <p:spPr>
          <a:xfrm>
            <a:off x="7162798" y="2967335"/>
            <a:ext cx="143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E2881BD-786E-4363-AB7D-46F69EA9C608}"/>
              </a:ext>
            </a:extLst>
          </p:cNvPr>
          <p:cNvCxnSpPr/>
          <p:nvPr/>
        </p:nvCxnSpPr>
        <p:spPr>
          <a:xfrm>
            <a:off x="4673600" y="1600340"/>
            <a:ext cx="0" cy="48873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97291E5-1701-414B-AC43-3234666EA98A}"/>
              </a:ext>
            </a:extLst>
          </p:cNvPr>
          <p:cNvSpPr txBox="1"/>
          <p:nvPr/>
        </p:nvSpPr>
        <p:spPr>
          <a:xfrm>
            <a:off x="25400" y="536642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データ連携先サーバ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6408EA4-8F0D-496A-A43D-CB5B91AA4D14}"/>
              </a:ext>
            </a:extLst>
          </p:cNvPr>
          <p:cNvSpPr txBox="1"/>
          <p:nvPr/>
        </p:nvSpPr>
        <p:spPr>
          <a:xfrm>
            <a:off x="454358" y="1037452"/>
            <a:ext cx="478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現代：クライアント側の多様化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7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なぜフレームワークが必要なのか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123972-50C6-41A6-BC9E-54539A2FFD7C}"/>
              </a:ext>
            </a:extLst>
          </p:cNvPr>
          <p:cNvSpPr txBox="1"/>
          <p:nvPr/>
        </p:nvSpPr>
        <p:spPr>
          <a:xfrm>
            <a:off x="490447" y="1542064"/>
            <a:ext cx="822810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・既存システムの保守性の悪さ</a:t>
            </a:r>
            <a:endParaRPr kumimoji="1" lang="en-US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例）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モデルの破綻（ビジネスロジックの散らばり・もつれ）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ファイル（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Front 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ビジネスロジッククラス（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データアクセスクラス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[DAO]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テータ転送クラス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[DTO]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の各階層の役割があいまいになってしまっている。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⇒ソースコードが難解になり、解析に時間がかかる。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⇒モジュールの疎結合化ができていないので、改修ポイントが増える。⇒システムの品質の低下・改修スピードの低下を招く。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⇒すべてがコストとして跳ね返ってくる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（初期設計時の設計思想があいまいであるところから来ている？）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019057-155D-4BD9-924E-4B937F55165A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現状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299AE0F-8335-42DA-A854-147BF657D14E}"/>
              </a:ext>
            </a:extLst>
          </p:cNvPr>
          <p:cNvSpPr/>
          <p:nvPr/>
        </p:nvSpPr>
        <p:spPr>
          <a:xfrm>
            <a:off x="356921" y="5967138"/>
            <a:ext cx="8430157" cy="642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8F864D-D735-45C4-896D-C12DC5808916}"/>
              </a:ext>
            </a:extLst>
          </p:cNvPr>
          <p:cNvSpPr/>
          <p:nvPr/>
        </p:nvSpPr>
        <p:spPr>
          <a:xfrm>
            <a:off x="376147" y="6057350"/>
            <a:ext cx="839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フレームワーク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特定の型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に当てはめてシステムを設計する</a:t>
            </a:r>
          </a:p>
        </p:txBody>
      </p:sp>
    </p:spTree>
    <p:extLst>
      <p:ext uri="{BB962C8B-B14F-4D97-AF65-F5344CB8AC3E}">
        <p14:creationId xmlns:p14="http://schemas.microsoft.com/office/powerpoint/2010/main" val="2993459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9" y="1037452"/>
            <a:ext cx="342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1C5B02-D754-4DA7-AA4B-4D486DDE6955}"/>
              </a:ext>
            </a:extLst>
          </p:cNvPr>
          <p:cNvSpPr/>
          <p:nvPr/>
        </p:nvSpPr>
        <p:spPr>
          <a:xfrm>
            <a:off x="753534" y="4148618"/>
            <a:ext cx="8317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-apple-system"/>
              </a:rPr>
              <a:t>クライアント・サーバ間は</a:t>
            </a:r>
            <a:r>
              <a:rPr lang="ja-JP" altLang="en-US" b="1" u="sng" dirty="0">
                <a:latin typeface="-apple-system"/>
              </a:rPr>
              <a:t>リソース</a:t>
            </a:r>
            <a:r>
              <a:rPr lang="ja-JP" altLang="en-US" dirty="0">
                <a:latin typeface="-apple-system"/>
              </a:rPr>
              <a:t>と</a:t>
            </a:r>
            <a:r>
              <a:rPr lang="ja-JP" altLang="en-US" b="1" u="sng" dirty="0">
                <a:latin typeface="-apple-system"/>
              </a:rPr>
              <a:t>リソース操作に必要な情報</a:t>
            </a:r>
            <a:r>
              <a:rPr lang="ja-JP" altLang="en-US" dirty="0">
                <a:latin typeface="-apple-system"/>
              </a:rPr>
              <a:t>だけ</a:t>
            </a:r>
            <a:endParaRPr lang="en-US" altLang="ja-JP" dirty="0">
              <a:latin typeface="-apple-system"/>
            </a:endParaRPr>
          </a:p>
          <a:p>
            <a:r>
              <a:rPr lang="ja-JP" altLang="en-US" dirty="0">
                <a:latin typeface="-apple-system"/>
              </a:rPr>
              <a:t> をやり取りする</a:t>
            </a:r>
            <a:endParaRPr lang="en-US" altLang="ja-JP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ja-JP" altLang="en-US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-apple-system"/>
              </a:rPr>
              <a:t>クライアントとサーバの両者を</a:t>
            </a:r>
            <a:r>
              <a:rPr lang="ja-JP" altLang="en-US" b="1" u="sng" dirty="0">
                <a:latin typeface="-apple-system"/>
              </a:rPr>
              <a:t>疎結合化</a:t>
            </a:r>
            <a:r>
              <a:rPr lang="ja-JP" altLang="en-US" dirty="0">
                <a:latin typeface="-apple-system"/>
              </a:rPr>
              <a:t>できる（テストが容易になる）</a:t>
            </a:r>
            <a:endParaRPr lang="ja-JP" altLang="en-US" b="0" i="0" u="none" strike="noStrike" dirty="0">
              <a:effectLst/>
              <a:latin typeface="-apple-system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AD1A46A-DC88-4A1D-ABCA-61EAB809BDB3}"/>
              </a:ext>
            </a:extLst>
          </p:cNvPr>
          <p:cNvSpPr txBox="1"/>
          <p:nvPr/>
        </p:nvSpPr>
        <p:spPr>
          <a:xfrm>
            <a:off x="454359" y="3688765"/>
            <a:ext cx="342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のメリット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5AB0B3-B2D8-4E4E-83B1-229245C7D273}"/>
              </a:ext>
            </a:extLst>
          </p:cNvPr>
          <p:cNvSpPr/>
          <p:nvPr/>
        </p:nvSpPr>
        <p:spPr>
          <a:xfrm>
            <a:off x="753534" y="1513762"/>
            <a:ext cx="81533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-apple-system"/>
              </a:rPr>
              <a:t>ユニークな識別子（</a:t>
            </a:r>
            <a:r>
              <a:rPr lang="en-US" altLang="ja-JP" dirty="0">
                <a:latin typeface="-apple-system"/>
              </a:rPr>
              <a:t>URL</a:t>
            </a:r>
            <a:r>
              <a:rPr lang="ja-JP" altLang="en-US" dirty="0">
                <a:latin typeface="-apple-system"/>
              </a:rPr>
              <a:t>）でリソースを特定できること（</a:t>
            </a:r>
            <a:r>
              <a:rPr lang="en-US" altLang="ja-JP" dirty="0">
                <a:latin typeface="-apple-system"/>
              </a:rPr>
              <a:t>URL</a:t>
            </a:r>
            <a:r>
              <a:rPr lang="ja-JP" altLang="en-US" dirty="0">
                <a:latin typeface="-apple-system"/>
              </a:rPr>
              <a:t>とリソース間が紐付いている）</a:t>
            </a: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-apple-system"/>
              </a:rPr>
              <a:t>リクエストを受け取った際に、特定の形式（</a:t>
            </a:r>
            <a:r>
              <a:rPr lang="en-US" altLang="ja-JP" dirty="0">
                <a:latin typeface="-apple-system"/>
              </a:rPr>
              <a:t>JSON</a:t>
            </a:r>
            <a:r>
              <a:rPr lang="ja-JP" altLang="en-US" dirty="0">
                <a:latin typeface="-apple-system"/>
              </a:rPr>
              <a:t>や</a:t>
            </a:r>
            <a:r>
              <a:rPr lang="en-US" altLang="ja-JP" dirty="0">
                <a:latin typeface="-apple-system"/>
              </a:rPr>
              <a:t>XML</a:t>
            </a:r>
            <a:r>
              <a:rPr lang="ja-JP" altLang="en-US" dirty="0">
                <a:latin typeface="-apple-system"/>
              </a:rPr>
              <a:t>）でレスポンスを返すこと</a:t>
            </a: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-apple-system"/>
              </a:rPr>
              <a:t>インターフェース（</a:t>
            </a:r>
            <a:r>
              <a:rPr lang="en-US" altLang="ja-JP" dirty="0">
                <a:latin typeface="-apple-system"/>
              </a:rPr>
              <a:t>HTTP</a:t>
            </a:r>
            <a:r>
              <a:rPr lang="ja-JP" altLang="en-US" dirty="0">
                <a:latin typeface="-apple-system"/>
              </a:rPr>
              <a:t>の利用）が統一されていること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67C8D04D-3ED4-493A-9E6D-F7AC21739052}"/>
              </a:ext>
            </a:extLst>
          </p:cNvPr>
          <p:cNvSpPr/>
          <p:nvPr/>
        </p:nvSpPr>
        <p:spPr>
          <a:xfrm>
            <a:off x="892809" y="5472531"/>
            <a:ext cx="7082340" cy="11541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EF74724-4F48-4A87-8F8E-3F8B58A62015}"/>
              </a:ext>
            </a:extLst>
          </p:cNvPr>
          <p:cNvSpPr/>
          <p:nvPr/>
        </p:nvSpPr>
        <p:spPr>
          <a:xfrm>
            <a:off x="1327278" y="5587926"/>
            <a:ext cx="64299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ja-JP" altLang="en-US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サーバ：</a:t>
            </a:r>
            <a:endParaRPr lang="en-US" altLang="ja-JP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特定の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でリクエストを送ると、データを返してくれる。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MVC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が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をサポート。</a:t>
            </a:r>
          </a:p>
        </p:txBody>
      </p:sp>
    </p:spTree>
    <p:extLst>
      <p:ext uri="{BB962C8B-B14F-4D97-AF65-F5344CB8AC3E}">
        <p14:creationId xmlns:p14="http://schemas.microsoft.com/office/powerpoint/2010/main" val="78127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85F3E0C-39DF-4793-83E7-2FED28FD4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9" r="2584" b="3086"/>
          <a:stretch/>
        </p:blipFill>
        <p:spPr>
          <a:xfrm>
            <a:off x="481044" y="1016000"/>
            <a:ext cx="8019489" cy="564948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78A954D-2B45-4221-B1E0-56760F6FE379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https://imamachi-n.github.io/core-spring-memo/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865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DA3CE1-2FE6-41F9-BA87-765F7F14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2"/>
          <a:stretch/>
        </p:blipFill>
        <p:spPr>
          <a:xfrm>
            <a:off x="491677" y="828878"/>
            <a:ext cx="8021752" cy="568956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https://imamachi-n.github.io/core-spring-memo/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007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5F0A434-8619-4F64-A121-F25FB0C09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2"/>
          <a:stretch/>
        </p:blipFill>
        <p:spPr>
          <a:xfrm>
            <a:off x="543234" y="828878"/>
            <a:ext cx="8057532" cy="571494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18DA05B-DE20-4AD3-8A46-793A205CE059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https://imamachi-n.github.io/core-spring-memo/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8249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https://imamachi-n.github.io/core-spring-memo/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0D41993-1D0B-4A42-A4D2-3B77B8646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594"/>
            <a:ext cx="9144000" cy="36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を利用した基本的な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上で公開しているもの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1988002" y="6437122"/>
            <a:ext cx="715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https://github.com/Imamachi-n/spring-boot2-react-material-ui-carlist-app</a:t>
            </a:r>
            <a:endParaRPr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157D19D-7B47-445E-906C-620A9C33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2" y="806324"/>
            <a:ext cx="6504432" cy="56082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4D4E303-820A-427E-8D58-8EB252C70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24" y="2617917"/>
            <a:ext cx="1928342" cy="99252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BDB9C0-99F5-4144-A4F3-5A652014C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00" y="3988825"/>
            <a:ext cx="1459736" cy="10081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43F7E52-8891-445C-AD29-61EA6B967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23" y="5590986"/>
            <a:ext cx="1712890" cy="5565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9DE82AF-9D9A-49B1-98F5-C8E1A770E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92" y="783770"/>
            <a:ext cx="6504432" cy="16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57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を利用した基本的な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上で公開しているもの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1988002" y="6437122"/>
            <a:ext cx="715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https://github.com/Imamachi-n/spring-boot2-react-material-ui-carlist-app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E2C57AD-640F-4EF3-8EF4-BAE8492F4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9" y="828878"/>
            <a:ext cx="8210282" cy="57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8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を利用した基本的な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上で公開しているもの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1988002" y="6437122"/>
            <a:ext cx="715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https://github.com/Imamachi-n/spring-boot2-react-material-ui-carlist-app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6CE117F-818F-406B-B56B-788C32DE3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0" y="783771"/>
            <a:ext cx="8158766" cy="56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23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95B18D-A855-4AD5-AF44-8917BDD328A8}"/>
              </a:ext>
            </a:extLst>
          </p:cNvPr>
          <p:cNvSpPr txBox="1"/>
          <p:nvPr/>
        </p:nvSpPr>
        <p:spPr>
          <a:xfrm>
            <a:off x="451257" y="933610"/>
            <a:ext cx="222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書籍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D46781-AAE4-4638-A13D-88FD47174A47}"/>
              </a:ext>
            </a:extLst>
          </p:cNvPr>
          <p:cNvSpPr txBox="1"/>
          <p:nvPr/>
        </p:nvSpPr>
        <p:spPr>
          <a:xfrm>
            <a:off x="722061" y="1333720"/>
            <a:ext cx="7835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Hands-On Full Stack Development with Spring Boot 2.0 and React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による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アプリ開発の全般を学べる。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の実装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Spring Security (BASIC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認証・パスワードの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　ハッシュ化・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JWT), React,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Material-UI, JUnit,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Jest, Enzyme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Data JPA 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プログラミング入門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Data JPA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の多くの機能が紹介されており、辞書的な本。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⇒姉妹書はイマイチなので注意。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F491463-8CFA-48CB-A4C7-BDC2145E9499}"/>
              </a:ext>
            </a:extLst>
          </p:cNvPr>
          <p:cNvSpPr txBox="1"/>
          <p:nvPr/>
        </p:nvSpPr>
        <p:spPr>
          <a:xfrm>
            <a:off x="451257" y="3834338"/>
            <a:ext cx="3048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2. e-Learning (Udemy)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42FC7B-5B70-45AF-8C4B-60C0F7051BA8}"/>
              </a:ext>
            </a:extLst>
          </p:cNvPr>
          <p:cNvSpPr txBox="1"/>
          <p:nvPr/>
        </p:nvSpPr>
        <p:spPr>
          <a:xfrm>
            <a:off x="722061" y="4234448"/>
            <a:ext cx="783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 5: Beginner to Guru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⇒ハンズオン形式の授業で、実践的なコーディング力を鍛えられる。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60B0A25-4222-46B2-B9D9-50B8601D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70" y="5280889"/>
            <a:ext cx="2848189" cy="125414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665CD48-3DF8-42A2-8D69-6705CDC2F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26" y="4946466"/>
            <a:ext cx="1398140" cy="18059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C6B05E-0AD8-410A-ABF3-96DF32E57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17" y="4960928"/>
            <a:ext cx="1462805" cy="18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6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96C39A-6CE6-421F-8FCB-A66E3E84D21F}"/>
              </a:ext>
            </a:extLst>
          </p:cNvPr>
          <p:cNvSpPr txBox="1"/>
          <p:nvPr/>
        </p:nvSpPr>
        <p:spPr>
          <a:xfrm>
            <a:off x="462117" y="1046524"/>
            <a:ext cx="650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上で公開されているサンプルプロジェクト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425F7-C644-456A-9B5E-7B06CDFDE68D}"/>
              </a:ext>
            </a:extLst>
          </p:cNvPr>
          <p:cNvSpPr txBox="1"/>
          <p:nvPr/>
        </p:nvSpPr>
        <p:spPr>
          <a:xfrm>
            <a:off x="865655" y="1508017"/>
            <a:ext cx="783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PetClinic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Sample Application</a:t>
            </a:r>
          </a:p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https://github.com/spring-projects/spring-petclinic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88CB5295-9BFC-4CB3-88B4-8908EBE2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27" y="2417101"/>
            <a:ext cx="6637867" cy="424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83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123972-50C6-41A6-BC9E-54539A2FFD7C}"/>
              </a:ext>
            </a:extLst>
          </p:cNvPr>
          <p:cNvSpPr txBox="1"/>
          <p:nvPr/>
        </p:nvSpPr>
        <p:spPr>
          <a:xfrm>
            <a:off x="490447" y="1542064"/>
            <a:ext cx="725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新規に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アプリケーションの開発を行うとして、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グラフィックス 2" descr="ヘルプ">
            <a:extLst>
              <a:ext uri="{FF2B5EF4-FFF2-40B4-BE49-F238E27FC236}">
                <a16:creationId xmlns:a16="http://schemas.microsoft.com/office/drawing/2014/main" id="{9B8EEF01-BEA5-4AFA-810B-BF74F549A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24" y="2191388"/>
            <a:ext cx="2895600" cy="28956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3D339C2-3F9B-45C2-8FC3-0BF4FD2CF0B9}"/>
              </a:ext>
            </a:extLst>
          </p:cNvPr>
          <p:cNvSpPr/>
          <p:nvPr/>
        </p:nvSpPr>
        <p:spPr>
          <a:xfrm>
            <a:off x="3353827" y="3223689"/>
            <a:ext cx="550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システム開発を行う上で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最良の</a:t>
            </a:r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言語・フレームワーク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は何か？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019057-155D-4BD9-924E-4B937F55165A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疑問点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26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96C39A-6CE6-421F-8FCB-A66E3E84D21F}"/>
              </a:ext>
            </a:extLst>
          </p:cNvPr>
          <p:cNvSpPr txBox="1"/>
          <p:nvPr/>
        </p:nvSpPr>
        <p:spPr>
          <a:xfrm>
            <a:off x="462117" y="1048162"/>
            <a:ext cx="650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上で公開されているサンプルプロジェクト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425F7-C644-456A-9B5E-7B06CDFDE68D}"/>
              </a:ext>
            </a:extLst>
          </p:cNvPr>
          <p:cNvSpPr txBox="1"/>
          <p:nvPr/>
        </p:nvSpPr>
        <p:spPr>
          <a:xfrm>
            <a:off x="865655" y="1509655"/>
            <a:ext cx="7835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Building a Full Stack Polls app similar to twitter polls with Spring Boot, Spring Security, JWT, React and Ant Design</a:t>
            </a:r>
          </a:p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https://github.com/callicoder/spring-security-react-ant-design-polls-app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B376947-998B-4623-B0F3-909A5E25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32" y="2494368"/>
            <a:ext cx="6341533" cy="40965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5006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96C39A-6CE6-421F-8FCB-A66E3E84D21F}"/>
              </a:ext>
            </a:extLst>
          </p:cNvPr>
          <p:cNvSpPr txBox="1"/>
          <p:nvPr/>
        </p:nvSpPr>
        <p:spPr>
          <a:xfrm>
            <a:off x="462117" y="997363"/>
            <a:ext cx="650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上で公開されているサンプルプロジェクト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425F7-C644-456A-9B5E-7B06CDFDE68D}"/>
              </a:ext>
            </a:extLst>
          </p:cNvPr>
          <p:cNvSpPr txBox="1"/>
          <p:nvPr/>
        </p:nvSpPr>
        <p:spPr>
          <a:xfrm>
            <a:off x="865655" y="1458856"/>
            <a:ext cx="783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AtSea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Shop Demonstration Application</a:t>
            </a:r>
          </a:p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https://github.com/dockersamples/atsea-sample-shop-app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github.com/dockersamples/atsea-sample-shop-app/raw/master/atsea_store.png">
            <a:extLst>
              <a:ext uri="{FF2B5EF4-FFF2-40B4-BE49-F238E27FC236}">
                <a16:creationId xmlns:a16="http://schemas.microsoft.com/office/drawing/2014/main" id="{2EAC905D-A11D-4E3E-AAE3-03C89B935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5" y="2271339"/>
            <a:ext cx="7332133" cy="43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783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研修を通じて得たもの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74436" y="1119533"/>
            <a:ext cx="86180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(1) Spring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の使い方を学ぶだけにとどまらず、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　 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内部で何が行われているのか、より深い仕組みについて学べた。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⇒複雑な処理が隠蔽させているので、あまり理解できていなくても使えてしまう。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しかし、想定外のエラーに直面したとき、内部の詳しい仕組みを理解している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ことは問題解決に重要。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エンジニアとしての姿勢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⇒公式ドキュメントを読み込む（ブログ記事を鵜呑みにしない）。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⇒フレームワークのソースコードを読解・理解する。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周りの受講者（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～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代）、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　 アーキテクト・プロジェクトマネージャ含む。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⇒受講者の質問の質が高く、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＆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自体が勉強になった。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⇒例えば、スレッドセーフな設計・パフォーマンスの劣化につながるかなど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システム設計に対する考え方。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2EC3384-0795-4B4F-9E71-24EAE979B93B}"/>
              </a:ext>
            </a:extLst>
          </p:cNvPr>
          <p:cNvSpPr/>
          <p:nvPr/>
        </p:nvSpPr>
        <p:spPr>
          <a:xfrm>
            <a:off x="926675" y="5760232"/>
            <a:ext cx="7082340" cy="5618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233BA2-247F-4BB3-913D-71332190A6B9}"/>
              </a:ext>
            </a:extLst>
          </p:cNvPr>
          <p:cNvSpPr/>
          <p:nvPr/>
        </p:nvSpPr>
        <p:spPr>
          <a:xfrm>
            <a:off x="1104561" y="5856501"/>
            <a:ext cx="6904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書籍や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では得られない、貴重な体験・学びがあった！</a:t>
            </a:r>
          </a:p>
        </p:txBody>
      </p:sp>
    </p:spTree>
    <p:extLst>
      <p:ext uri="{BB962C8B-B14F-4D97-AF65-F5344CB8AC3E}">
        <p14:creationId xmlns:p14="http://schemas.microsoft.com/office/powerpoint/2010/main" val="272572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研修を通じて得たもの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74436" y="1119533"/>
            <a:ext cx="86180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(4) Spring Framework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自体が学びの多いフレームワーク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Data JPA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を使うと、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テーブルのリレーションが重要になってくるので、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の設計が気になりだす。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インスタンス（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）の生成と破棄（ライフサイクル）について意識するようになった。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を使うと、セキュリティについて学びがある（平文のパスワードを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に保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存するのではなく、ハッシュ化した値を格納するなど）。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2980B73-04D1-4C08-8128-5CF2482D3716}"/>
              </a:ext>
            </a:extLst>
          </p:cNvPr>
          <p:cNvSpPr/>
          <p:nvPr/>
        </p:nvSpPr>
        <p:spPr>
          <a:xfrm>
            <a:off x="688550" y="5400675"/>
            <a:ext cx="7617250" cy="9214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90C28-8B5C-42DC-BC0E-C08520E74B7F}"/>
              </a:ext>
            </a:extLst>
          </p:cNvPr>
          <p:cNvSpPr/>
          <p:nvPr/>
        </p:nvSpPr>
        <p:spPr>
          <a:xfrm>
            <a:off x="875099" y="5538222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・今の自分自身のスキルの中で何が足りないのか認識させてくれる。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・エンジニアが持つべき、当たり前の感覚・設計思想が身につく。</a:t>
            </a:r>
          </a:p>
        </p:txBody>
      </p:sp>
    </p:spTree>
    <p:extLst>
      <p:ext uri="{BB962C8B-B14F-4D97-AF65-F5344CB8AC3E}">
        <p14:creationId xmlns:p14="http://schemas.microsoft.com/office/powerpoint/2010/main" val="4195924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848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7E66540-4F1F-438E-A1AF-47A4BA4110DF}"/>
              </a:ext>
            </a:extLst>
          </p:cNvPr>
          <p:cNvSpPr txBox="1"/>
          <p:nvPr/>
        </p:nvSpPr>
        <p:spPr>
          <a:xfrm>
            <a:off x="373487" y="885733"/>
            <a:ext cx="8828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世の中の動き、自分の立ち位置、行動の助けになるもの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既存のシステムのどこが悪いのか、どこを気をつけないといけないのか？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そのために、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がどのように活用できるか。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他の言語のフレームワークを探す上での指針を示す。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46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19673" y="1224814"/>
            <a:ext cx="81046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（１）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Golang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発のプログラミング言語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・文法に厳しく、複雑なコードを書かせない仕様（継承が使えないなど）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・言語としてのパフォーマンスが高い（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言語に匹敵する速度）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・並列処理が比較的簡単に書ける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アプリケーション開発に必要なライブラリを標準搭載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 言語レベルでのサポートが強力！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⇒ユーザのアクセスが多い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サイトを始めとする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BtoC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ビジネス向け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系フレームワークとして決定版となるものがない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や書籍などで得られる情報が少ない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・企業での採用事例に乏しい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サーバ作成用で、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など）のサポートに乏しい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536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123972-50C6-41A6-BC9E-54539A2FFD7C}"/>
              </a:ext>
            </a:extLst>
          </p:cNvPr>
          <p:cNvSpPr txBox="1"/>
          <p:nvPr/>
        </p:nvSpPr>
        <p:spPr>
          <a:xfrm>
            <a:off x="630423" y="944823"/>
            <a:ext cx="725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疑問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新規に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アプリケーションを開発するとして、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バックエンドを開発する上で最良の言語は何か？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630422" y="2221764"/>
            <a:ext cx="81046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（１）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Golang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発のプログラミング言語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・文法に厳しく、複雑なコードを書かせない仕様（継承が使えないなど）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・言語としてのパフォーマンスが高い（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言語に匹敵する速度）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・並列処理が比較的簡単に書ける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アプリケーション開発に必要なライブラリを標準搭載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 言語レベルでのサポートが強力！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⇒ユーザのアクセスが多い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サイトを始めとする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BtoC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ビジネス向け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系フレームワークとして決定版となるものがない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や書籍などで得られる情報が少ない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・企業での採用事例に乏しい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サーバ作成用で、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など）のサポートに乏しい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95F8392-FE6A-47A1-A60B-62EF63E975E7}"/>
              </a:ext>
            </a:extLst>
          </p:cNvPr>
          <p:cNvSpPr/>
          <p:nvPr/>
        </p:nvSpPr>
        <p:spPr>
          <a:xfrm>
            <a:off x="1030830" y="3079323"/>
            <a:ext cx="7082340" cy="7837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A56752F-166A-4AED-8CD5-C9B661E8BFD1}"/>
              </a:ext>
            </a:extLst>
          </p:cNvPr>
          <p:cNvSpPr/>
          <p:nvPr/>
        </p:nvSpPr>
        <p:spPr>
          <a:xfrm>
            <a:off x="1306213" y="3175592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処理上、ボトルネックになる部分で局所的に採用するのはアリ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⇒ただし、汎用性があるかと聞かれると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？？</a:t>
            </a:r>
          </a:p>
        </p:txBody>
      </p:sp>
    </p:spTree>
    <p:extLst>
      <p:ext uri="{BB962C8B-B14F-4D97-AF65-F5344CB8AC3E}">
        <p14:creationId xmlns:p14="http://schemas.microsoft.com/office/powerpoint/2010/main" val="2914239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218FFC-744C-4EEC-9300-47C4AB68BB86}"/>
              </a:ext>
            </a:extLst>
          </p:cNvPr>
          <p:cNvSpPr txBox="1"/>
          <p:nvPr/>
        </p:nvSpPr>
        <p:spPr>
          <a:xfrm>
            <a:off x="519673" y="944823"/>
            <a:ext cx="84312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（２）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年以上の歴史を持つ成熟したフレームワーク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といった主要なフレームワークがすべて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EOL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となり、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系フレームワークは事実上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に一本化されつつある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・依存性の注入（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）・アスペクト指向プログラミング（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）の仕組み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を導入したモダンで一般的なフレームワーク（後述します）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⇒モジュール間を疎結合化する仕組み（現代では常識に）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・オープンソースだが、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社（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Dell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の孫会社）がバックについている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・エンタープライズ向けで、企業での採用事例が豊富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や書籍などで得られる情報も多い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・学習コストがかなり高い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3CE963-A3DB-4A94-B517-71289B5E1E37}"/>
              </a:ext>
            </a:extLst>
          </p:cNvPr>
          <p:cNvSpPr/>
          <p:nvPr/>
        </p:nvSpPr>
        <p:spPr>
          <a:xfrm>
            <a:off x="954630" y="6115469"/>
            <a:ext cx="7446420" cy="505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1208941" y="6189089"/>
            <a:ext cx="5925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開発が有力という結論に。</a:t>
            </a:r>
          </a:p>
        </p:txBody>
      </p:sp>
    </p:spTree>
    <p:extLst>
      <p:ext uri="{BB962C8B-B14F-4D97-AF65-F5344CB8AC3E}">
        <p14:creationId xmlns:p14="http://schemas.microsoft.com/office/powerpoint/2010/main" val="388935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218FFC-744C-4EEC-9300-47C4AB68BB86}"/>
              </a:ext>
            </a:extLst>
          </p:cNvPr>
          <p:cNvSpPr txBox="1"/>
          <p:nvPr/>
        </p:nvSpPr>
        <p:spPr>
          <a:xfrm>
            <a:off x="519673" y="944823"/>
            <a:ext cx="84312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（２）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年以上の歴史を持つ成熟したフレームワーク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といった主要なフレームワークがすべて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EOL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となり、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系フレームワークは事実上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に一本化されつつある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・依存性の注入（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）・アスペクト指向プログラミング（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）の仕組み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を導入したモダンで一般的なフレームワーク（後述します）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⇒モジュール間を疎結合化する仕組み（現代では常識に）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・オープンソースだが、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社（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Dell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の孫会社）がバックについている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・エンタープライズ向けで、企業での採用事例が豊富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や書籍などで得られる情報も多い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・学習コストがかなり高い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3CE963-A3DB-4A94-B517-71289B5E1E37}"/>
              </a:ext>
            </a:extLst>
          </p:cNvPr>
          <p:cNvSpPr/>
          <p:nvPr/>
        </p:nvSpPr>
        <p:spPr>
          <a:xfrm>
            <a:off x="789530" y="3194050"/>
            <a:ext cx="7446420" cy="1320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1043841" y="3267670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①ソースコードのメンテナンスのしやすさ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②汎用的な技術を学べるかどうか（フレームワーク固有でない技術）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③将来性（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１０年先でも生き残るフレームワークかどうか）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開発が有力という結論に。</a:t>
            </a:r>
          </a:p>
        </p:txBody>
      </p:sp>
    </p:spTree>
    <p:extLst>
      <p:ext uri="{BB962C8B-B14F-4D97-AF65-F5344CB8AC3E}">
        <p14:creationId xmlns:p14="http://schemas.microsoft.com/office/powerpoint/2010/main" val="233877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pic>
        <p:nvPicPr>
          <p:cNvPr id="3" name="グラフィックス 2" descr="ヘルプ">
            <a:extLst>
              <a:ext uri="{FF2B5EF4-FFF2-40B4-BE49-F238E27FC236}">
                <a16:creationId xmlns:a16="http://schemas.microsoft.com/office/drawing/2014/main" id="{9B8EEF01-BEA5-4AFA-810B-BF74F549A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24" y="2191388"/>
            <a:ext cx="2895600" cy="28956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3D339C2-3F9B-45C2-8FC3-0BF4FD2CF0B9}"/>
              </a:ext>
            </a:extLst>
          </p:cNvPr>
          <p:cNvSpPr/>
          <p:nvPr/>
        </p:nvSpPr>
        <p:spPr>
          <a:xfrm>
            <a:off x="3353827" y="3223689"/>
            <a:ext cx="550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システム開発を行う上で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最良の</a:t>
            </a:r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言語・フレームワーク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は何か？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8E22827-8C6A-4D7B-A1FF-311C93203C28}"/>
              </a:ext>
            </a:extLst>
          </p:cNvPr>
          <p:cNvSpPr/>
          <p:nvPr/>
        </p:nvSpPr>
        <p:spPr>
          <a:xfrm>
            <a:off x="599543" y="5630062"/>
            <a:ext cx="7944913" cy="830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9DFD0C-0299-45A4-B2BF-D03DD53B3525}"/>
              </a:ext>
            </a:extLst>
          </p:cNvPr>
          <p:cNvSpPr/>
          <p:nvPr/>
        </p:nvSpPr>
        <p:spPr>
          <a:xfrm>
            <a:off x="665376" y="5848942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言語・フレームワーク選びで何を</a:t>
            </a:r>
            <a:r>
              <a:rPr lang="ja-JP" alt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判断基準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とすべきか？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9C0EF-8512-4B86-A839-BBF7273831AC}"/>
              </a:ext>
            </a:extLst>
          </p:cNvPr>
          <p:cNvSpPr txBox="1"/>
          <p:nvPr/>
        </p:nvSpPr>
        <p:spPr>
          <a:xfrm>
            <a:off x="490447" y="1542064"/>
            <a:ext cx="725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新規に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アプリケーションの開発を行うとして、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7724705-703C-48B4-BC08-F9B4545864D5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疑問点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67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楕円 17">
            <a:extLst>
              <a:ext uri="{FF2B5EF4-FFF2-40B4-BE49-F238E27FC236}">
                <a16:creationId xmlns:a16="http://schemas.microsoft.com/office/drawing/2014/main" id="{4F3C207A-54B7-4D92-B397-B3D76AF504F6}"/>
              </a:ext>
            </a:extLst>
          </p:cNvPr>
          <p:cNvSpPr/>
          <p:nvPr/>
        </p:nvSpPr>
        <p:spPr>
          <a:xfrm>
            <a:off x="6131651" y="13630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6D71DE1-43C2-451B-8EA0-13340D3EA312}"/>
              </a:ext>
            </a:extLst>
          </p:cNvPr>
          <p:cNvSpPr/>
          <p:nvPr/>
        </p:nvSpPr>
        <p:spPr>
          <a:xfrm>
            <a:off x="3300724" y="13630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B3F4972-62AC-4CDB-9DD3-3D1C553A1201}"/>
              </a:ext>
            </a:extLst>
          </p:cNvPr>
          <p:cNvSpPr/>
          <p:nvPr/>
        </p:nvSpPr>
        <p:spPr>
          <a:xfrm>
            <a:off x="713144" y="13630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の良さ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3CE963-A3DB-4A94-B517-71289B5E1E37}"/>
              </a:ext>
            </a:extLst>
          </p:cNvPr>
          <p:cNvSpPr/>
          <p:nvPr/>
        </p:nvSpPr>
        <p:spPr>
          <a:xfrm>
            <a:off x="776830" y="5022850"/>
            <a:ext cx="7446420" cy="1320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1031141" y="5096470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①ソースコードのメンテナンスのしやすさ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②汎用的な技術を学べるかどうか（フレームワーク固有でない技術）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③将来性（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１０年先でも生き残るフレームワークかどうか）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開発が有力という結論に。</a:t>
            </a:r>
          </a:p>
        </p:txBody>
      </p:sp>
      <p:pic>
        <p:nvPicPr>
          <p:cNvPr id="7" name="グラフィックス 6" descr="歯車 2 つ">
            <a:extLst>
              <a:ext uri="{FF2B5EF4-FFF2-40B4-BE49-F238E27FC236}">
                <a16:creationId xmlns:a16="http://schemas.microsoft.com/office/drawing/2014/main" id="{CD0AAE85-A2A5-404C-8272-6651CC36A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049" y="1700443"/>
            <a:ext cx="1459035" cy="1459035"/>
          </a:xfrm>
          <a:prstGeom prst="rect">
            <a:avLst/>
          </a:prstGeom>
        </p:spPr>
      </p:pic>
      <p:pic>
        <p:nvPicPr>
          <p:cNvPr id="14" name="グラフィックス 13" descr="リサイクル">
            <a:extLst>
              <a:ext uri="{FF2B5EF4-FFF2-40B4-BE49-F238E27FC236}">
                <a16:creationId xmlns:a16="http://schemas.microsoft.com/office/drawing/2014/main" id="{2AC54204-4008-4B73-947F-58E80EE8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2416" y="1822347"/>
            <a:ext cx="1241371" cy="124137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AAD527D-68F0-4DC6-BCD2-F372EB4498FC}"/>
              </a:ext>
            </a:extLst>
          </p:cNvPr>
          <p:cNvSpPr/>
          <p:nvPr/>
        </p:nvSpPr>
        <p:spPr>
          <a:xfrm>
            <a:off x="803129" y="366208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>
                <a:solidFill>
                  <a:schemeClr val="accent1"/>
                </a:solidFill>
              </a:rPr>
              <a:t>保守性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F0860A-50EA-4D62-A2A0-929F7FFE632C}"/>
              </a:ext>
            </a:extLst>
          </p:cNvPr>
          <p:cNvSpPr/>
          <p:nvPr/>
        </p:nvSpPr>
        <p:spPr>
          <a:xfrm>
            <a:off x="3518949" y="3771990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技術の</a:t>
            </a:r>
            <a:r>
              <a:rPr lang="ja-JP" altLang="en-US" sz="2000" b="1" dirty="0">
                <a:solidFill>
                  <a:schemeClr val="accent1"/>
                </a:solidFill>
              </a:rPr>
              <a:t>汎用性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A7D1DA9-B1DA-4F8B-A56C-13E7BA8654F0}"/>
              </a:ext>
            </a:extLst>
          </p:cNvPr>
          <p:cNvSpPr/>
          <p:nvPr/>
        </p:nvSpPr>
        <p:spPr>
          <a:xfrm>
            <a:off x="6762721" y="3771990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</a:rPr>
              <a:t>将来性</a:t>
            </a:r>
          </a:p>
        </p:txBody>
      </p:sp>
      <p:pic>
        <p:nvPicPr>
          <p:cNvPr id="23" name="グラフィックス 22" descr="上昇基調">
            <a:extLst>
              <a:ext uri="{FF2B5EF4-FFF2-40B4-BE49-F238E27FC236}">
                <a16:creationId xmlns:a16="http://schemas.microsoft.com/office/drawing/2014/main" id="{F8D89AAD-2033-459D-B93D-ABDB837D9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3800" y="1822347"/>
            <a:ext cx="1260999" cy="1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9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795BAD9-F2DB-4D2E-A209-582A779BF2E4}"/>
              </a:ext>
            </a:extLst>
          </p:cNvPr>
          <p:cNvSpPr/>
          <p:nvPr/>
        </p:nvSpPr>
        <p:spPr>
          <a:xfrm>
            <a:off x="0" y="783769"/>
            <a:ext cx="9144000" cy="3332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F3C207A-54B7-4D92-B397-B3D76AF504F6}"/>
              </a:ext>
            </a:extLst>
          </p:cNvPr>
          <p:cNvSpPr/>
          <p:nvPr/>
        </p:nvSpPr>
        <p:spPr>
          <a:xfrm>
            <a:off x="6147576" y="9693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6D71DE1-43C2-451B-8EA0-13340D3EA312}"/>
              </a:ext>
            </a:extLst>
          </p:cNvPr>
          <p:cNvSpPr/>
          <p:nvPr/>
        </p:nvSpPr>
        <p:spPr>
          <a:xfrm>
            <a:off x="3430949" y="9693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B3F4972-62AC-4CDB-9DD3-3D1C553A1201}"/>
              </a:ext>
            </a:extLst>
          </p:cNvPr>
          <p:cNvSpPr/>
          <p:nvPr/>
        </p:nvSpPr>
        <p:spPr>
          <a:xfrm>
            <a:off x="729069" y="9693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フレームワークの採用条件（個人的な考え）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579956" y="4149566"/>
            <a:ext cx="8723863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①ソースコードの保守性</a:t>
            </a:r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テスト容易性、コードの再利用性、各モジュールの疎結合性など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②技術の汎用性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使われている技術・設計思想がその他の言語・フレームワークに広く応用されているか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エンジニアにとって学びの多いフレームワークであるかどうか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③将来性</a:t>
            </a:r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- 5,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年先も生き残るフレームワークかどうか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フレームワーク固有の技術が革新的であり、今後のデファクトスタンダードとなりうるか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グラフィックス 6" descr="歯車 2 つ">
            <a:extLst>
              <a:ext uri="{FF2B5EF4-FFF2-40B4-BE49-F238E27FC236}">
                <a16:creationId xmlns:a16="http://schemas.microsoft.com/office/drawing/2014/main" id="{CD0AAE85-A2A5-404C-8272-6651CC36A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974" y="1306743"/>
            <a:ext cx="1459035" cy="1459035"/>
          </a:xfrm>
          <a:prstGeom prst="rect">
            <a:avLst/>
          </a:prstGeom>
        </p:spPr>
      </p:pic>
      <p:pic>
        <p:nvPicPr>
          <p:cNvPr id="14" name="グラフィックス 13" descr="リサイクル">
            <a:extLst>
              <a:ext uri="{FF2B5EF4-FFF2-40B4-BE49-F238E27FC236}">
                <a16:creationId xmlns:a16="http://schemas.microsoft.com/office/drawing/2014/main" id="{2AC54204-4008-4B73-947F-58E80EE84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8191" y="1428647"/>
            <a:ext cx="1241371" cy="124137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AAD527D-68F0-4DC6-BCD2-F372EB4498FC}"/>
              </a:ext>
            </a:extLst>
          </p:cNvPr>
          <p:cNvSpPr/>
          <p:nvPr/>
        </p:nvSpPr>
        <p:spPr>
          <a:xfrm>
            <a:off x="819054" y="326838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/>
              <a:t>保守性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F0860A-50EA-4D62-A2A0-929F7FFE632C}"/>
              </a:ext>
            </a:extLst>
          </p:cNvPr>
          <p:cNvSpPr/>
          <p:nvPr/>
        </p:nvSpPr>
        <p:spPr>
          <a:xfrm>
            <a:off x="3701551" y="3372090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技術の</a:t>
            </a:r>
            <a:r>
              <a:rPr lang="ja-JP" altLang="en-US" sz="2000" b="1" dirty="0"/>
              <a:t>汎用性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A7D1DA9-B1DA-4F8B-A56C-13E7BA8654F0}"/>
              </a:ext>
            </a:extLst>
          </p:cNvPr>
          <p:cNvSpPr/>
          <p:nvPr/>
        </p:nvSpPr>
        <p:spPr>
          <a:xfrm>
            <a:off x="6778646" y="3378290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将来性</a:t>
            </a:r>
          </a:p>
        </p:txBody>
      </p:sp>
      <p:pic>
        <p:nvPicPr>
          <p:cNvPr id="23" name="グラフィックス 22" descr="上昇基調">
            <a:extLst>
              <a:ext uri="{FF2B5EF4-FFF2-40B4-BE49-F238E27FC236}">
                <a16:creationId xmlns:a16="http://schemas.microsoft.com/office/drawing/2014/main" id="{F8D89AAD-2033-459D-B93D-ABDB837D9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9725" y="1428647"/>
            <a:ext cx="1260999" cy="1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8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865672-984B-417C-9910-B64A043E354C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2109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エンタープライズ向け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  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アプリケーション開発の定番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年以上の歴史を持つフレームワーク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といった主要なフレームワークが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すべて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EOL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となり、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事実上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に一本化されつつある</a:t>
            </a:r>
            <a:b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世の中のニーズ・新しい技術に対応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⇒セキュリティ対策（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⇒クラウド対応（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Cloud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⇒リアクティブプログラミングなどの新技術の導入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オープンソース＆企業側のバックアップ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⇒オープンソースで開発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社（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Dell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の孫会社）が開発をサポート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⇒多くの日本企業での導入実績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6AD1B102-D07A-4654-8401-3F07C5291A90}"/>
              </a:ext>
            </a:extLst>
          </p:cNvPr>
          <p:cNvSpPr/>
          <p:nvPr/>
        </p:nvSpPr>
        <p:spPr>
          <a:xfrm>
            <a:off x="415274" y="9439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06C65AF-FEC5-4159-8D3D-F9D8654B1F6F}"/>
              </a:ext>
            </a:extLst>
          </p:cNvPr>
          <p:cNvSpPr/>
          <p:nvPr/>
        </p:nvSpPr>
        <p:spPr>
          <a:xfrm>
            <a:off x="1046344" y="3352890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将来性</a:t>
            </a:r>
          </a:p>
        </p:txBody>
      </p:sp>
      <p:pic>
        <p:nvPicPr>
          <p:cNvPr id="33" name="グラフィックス 32" descr="上昇基調">
            <a:extLst>
              <a:ext uri="{FF2B5EF4-FFF2-40B4-BE49-F238E27FC236}">
                <a16:creationId xmlns:a16="http://schemas.microsoft.com/office/drawing/2014/main" id="{560B5ABB-5D01-4872-911B-92C51F5E2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23" y="1403247"/>
            <a:ext cx="1260999" cy="1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865672-984B-417C-9910-B64A043E354C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06492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・依存オブジェクトの注入（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・アスペクト指向プログラミング（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⇒モジュール間を疎結合化する仕組み・設計思想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5FEEC7DA-82B6-4686-8B24-B9F8E43C0F16}"/>
              </a:ext>
            </a:extLst>
          </p:cNvPr>
          <p:cNvSpPr/>
          <p:nvPr/>
        </p:nvSpPr>
        <p:spPr>
          <a:xfrm>
            <a:off x="418507" y="94482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グラフィックス 28" descr="歯車 2 つ">
            <a:extLst>
              <a:ext uri="{FF2B5EF4-FFF2-40B4-BE49-F238E27FC236}">
                <a16:creationId xmlns:a16="http://schemas.microsoft.com/office/drawing/2014/main" id="{D41A83E9-E7E0-4014-B591-E36756E1B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12" y="1282233"/>
            <a:ext cx="1459035" cy="1459035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6EF1DD-1340-4094-9B1E-48F054B00381}"/>
              </a:ext>
            </a:extLst>
          </p:cNvPr>
          <p:cNvSpPr/>
          <p:nvPr/>
        </p:nvSpPr>
        <p:spPr>
          <a:xfrm>
            <a:off x="516419" y="311062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/>
              <a:t>保守性</a:t>
            </a:r>
          </a:p>
        </p:txBody>
      </p:sp>
    </p:spTree>
    <p:extLst>
      <p:ext uri="{BB962C8B-B14F-4D97-AF65-F5344CB8AC3E}">
        <p14:creationId xmlns:p14="http://schemas.microsoft.com/office/powerpoint/2010/main" val="2153971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7627</TotalTime>
  <Words>3935</Words>
  <Application>Microsoft Office PowerPoint</Application>
  <PresentationFormat>画面に合わせる (4:3)</PresentationFormat>
  <Paragraphs>787</Paragraphs>
  <Slides>60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9" baseType="lpstr">
      <vt:lpstr>-apple-system</vt:lpstr>
      <vt:lpstr>source-code-pro</vt:lpstr>
      <vt:lpstr>游ゴシック</vt:lpstr>
      <vt:lpstr>游ゴシック Light</vt:lpstr>
      <vt:lpstr>Arial</vt:lpstr>
      <vt:lpstr>Calibri</vt:lpstr>
      <vt:lpstr>Calibri Light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Imamachi Naoto</dc:creator>
  <cp:lastModifiedBy>Imamachi Naoto</cp:lastModifiedBy>
  <cp:revision>817</cp:revision>
  <dcterms:created xsi:type="dcterms:W3CDTF">2018-07-25T10:52:48Z</dcterms:created>
  <dcterms:modified xsi:type="dcterms:W3CDTF">2018-08-19T08:18:01Z</dcterms:modified>
</cp:coreProperties>
</file>